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3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x="18288000" cy="10287000"/>
  <p:notesSz cx="6858000" cy="9144000"/>
  <p:embeddedFontLst>
    <p:embeddedFont>
      <p:font typeface="League Gothic" charset="1" panose="00000500000000000000"/>
      <p:regular r:id="rId38"/>
    </p:embeddedFont>
    <p:embeddedFont>
      <p:font typeface="Acherus Militant" charset="1" panose="00000000000000000000"/>
      <p:regular r:id="rId39"/>
    </p:embeddedFont>
    <p:embeddedFont>
      <p:font typeface="Acherus Militant Light" charset="1" panose="00000000000000000000"/>
      <p:regular r:id="rId40"/>
    </p:embeddedFont>
    <p:embeddedFont>
      <p:font typeface="Canva Sans Bold" charset="1" panose="020B0803030501040103"/>
      <p:regular r:id="rId45"/>
    </p:embeddedFont>
    <p:embeddedFont>
      <p:font typeface="Acherus Militant Bold" charset="1" panose="00000000000000000000"/>
      <p:regular r:id="rId5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slides/slide26.xml" Type="http://schemas.openxmlformats.org/officeDocument/2006/relationships/slide"/><Relationship Id="rId32" Target="slides/slide27.xml" Type="http://schemas.openxmlformats.org/officeDocument/2006/relationships/slide"/><Relationship Id="rId33" Target="slides/slide28.xml" Type="http://schemas.openxmlformats.org/officeDocument/2006/relationships/slide"/><Relationship Id="rId34" Target="slides/slide29.xml" Type="http://schemas.openxmlformats.org/officeDocument/2006/relationships/slide"/><Relationship Id="rId35" Target="notesMasters/notesMaster1.xml" Type="http://schemas.openxmlformats.org/officeDocument/2006/relationships/notesMaster"/><Relationship Id="rId36" Target="theme/theme2.xml" Type="http://schemas.openxmlformats.org/officeDocument/2006/relationships/theme"/><Relationship Id="rId37" Target="notesSlides/notesSlide1.xml" Type="http://schemas.openxmlformats.org/officeDocument/2006/relationships/notesSlide"/><Relationship Id="rId38" Target="fonts/font38.fntdata" Type="http://schemas.openxmlformats.org/officeDocument/2006/relationships/font"/><Relationship Id="rId39" Target="fonts/font39.fntdata" Type="http://schemas.openxmlformats.org/officeDocument/2006/relationships/font"/><Relationship Id="rId4" Target="theme/theme1.xml" Type="http://schemas.openxmlformats.org/officeDocument/2006/relationships/theme"/><Relationship Id="rId40" Target="fonts/font40.fntdata" Type="http://schemas.openxmlformats.org/officeDocument/2006/relationships/font"/><Relationship Id="rId41" Target="notesSlides/notesSlide2.xml" Type="http://schemas.openxmlformats.org/officeDocument/2006/relationships/notesSlide"/><Relationship Id="rId42" Target="notesSlides/notesSlide3.xml" Type="http://schemas.openxmlformats.org/officeDocument/2006/relationships/notesSlide"/><Relationship Id="rId43" Target="notesSlides/notesSlide4.xml" Type="http://schemas.openxmlformats.org/officeDocument/2006/relationships/notesSlide"/><Relationship Id="rId44" Target="notesSlides/notesSlide5.xml" Type="http://schemas.openxmlformats.org/officeDocument/2006/relationships/notesSlide"/><Relationship Id="rId45" Target="fonts/font45.fntdata" Type="http://schemas.openxmlformats.org/officeDocument/2006/relationships/font"/><Relationship Id="rId46" Target="notesSlides/notesSlide6.xml" Type="http://schemas.openxmlformats.org/officeDocument/2006/relationships/notesSlide"/><Relationship Id="rId47" Target="notesSlides/notesSlide7.xml" Type="http://schemas.openxmlformats.org/officeDocument/2006/relationships/notesSlide"/><Relationship Id="rId48" Target="notesSlides/notesSlide8.xml" Type="http://schemas.openxmlformats.org/officeDocument/2006/relationships/notesSlide"/><Relationship Id="rId49" Target="notesSlides/notesSlide9.xml" Type="http://schemas.openxmlformats.org/officeDocument/2006/relationships/notesSlide"/><Relationship Id="rId5" Target="tableStyles.xml" Type="http://schemas.openxmlformats.org/officeDocument/2006/relationships/tableStyles"/><Relationship Id="rId50" Target="notesSlides/notesSlide10.xml" Type="http://schemas.openxmlformats.org/officeDocument/2006/relationships/notesSlide"/><Relationship Id="rId51" Target="notesSlides/notesSlide11.xml" Type="http://schemas.openxmlformats.org/officeDocument/2006/relationships/notesSlide"/><Relationship Id="rId52" Target="notesSlides/notesSlide12.xml" Type="http://schemas.openxmlformats.org/officeDocument/2006/relationships/notesSlide"/><Relationship Id="rId53" Target="notesSlides/notesSlide13.xml" Type="http://schemas.openxmlformats.org/officeDocument/2006/relationships/notesSlide"/><Relationship Id="rId54" Target="notesSlides/notesSlide14.xml" Type="http://schemas.openxmlformats.org/officeDocument/2006/relationships/notesSlide"/><Relationship Id="rId55" Target="fonts/font55.fntdata" Type="http://schemas.openxmlformats.org/officeDocument/2006/relationships/font"/><Relationship Id="rId56" Target="notesSlides/notesSlide15.xml" Type="http://schemas.openxmlformats.org/officeDocument/2006/relationships/notesSlide"/><Relationship Id="rId57" Target="notesSlides/notesSlide16.xml" Type="http://schemas.openxmlformats.org/officeDocument/2006/relationships/notesSlide"/><Relationship Id="rId58" Target="notesSlides/notesSlide17.xml" Type="http://schemas.openxmlformats.org/officeDocument/2006/relationships/notesSlide"/><Relationship Id="rId59" Target="notesSlides/notesSlide18.xml" Type="http://schemas.openxmlformats.org/officeDocument/2006/relationships/notesSlide"/><Relationship Id="rId6" Target="slides/slide1.xml" Type="http://schemas.openxmlformats.org/officeDocument/2006/relationships/slide"/><Relationship Id="rId60" Target="notesSlides/notesSlide19.xml" Type="http://schemas.openxmlformats.org/officeDocument/2006/relationships/notesSlide"/><Relationship Id="rId61" Target="notesSlides/notesSlide20.xml" Type="http://schemas.openxmlformats.org/officeDocument/2006/relationships/notesSlide"/><Relationship Id="rId62" Target="notesSlides/notesSlide21.xml" Type="http://schemas.openxmlformats.org/officeDocument/2006/relationships/notesSlide"/><Relationship Id="rId63" Target="notesSlides/notesSlide22.xml" Type="http://schemas.openxmlformats.org/officeDocument/2006/relationships/notesSlide"/><Relationship Id="rId64" Target="notesSlides/notesSlide23.xml" Type="http://schemas.openxmlformats.org/officeDocument/2006/relationships/notesSlide"/><Relationship Id="rId65" Target="notesSlides/notesSlide24.xml" Type="http://schemas.openxmlformats.org/officeDocument/2006/relationships/notesSlide"/><Relationship Id="rId66" Target="notesSlides/notesSlide25.xml" Type="http://schemas.openxmlformats.org/officeDocument/2006/relationships/notesSlide"/><Relationship Id="rId67" Target="notesSlides/notesSlide26.xml" Type="http://schemas.openxmlformats.org/officeDocument/2006/relationships/notesSlide"/><Relationship Id="rId68" Target="notesSlides/notesSlide27.xml" Type="http://schemas.openxmlformats.org/officeDocument/2006/relationships/notesSlide"/><Relationship Id="rId69" Target="notesSlides/notesSlide28.xml" Type="http://schemas.openxmlformats.org/officeDocument/2006/relationships/notesSlide"/><Relationship Id="rId7" Target="slides/slide2.xml" Type="http://schemas.openxmlformats.org/officeDocument/2006/relationships/slide"/><Relationship Id="rId70" Target="notesSlides/notesSlide29.xml" Type="http://schemas.openxmlformats.org/officeDocument/2006/relationships/note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1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2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0.xml" Type="http://schemas.openxmlformats.org/officeDocument/2006/relationships/slide"/></Relationships>
</file>

<file path=ppt/notesSlides/_rels/notesSlide2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1.xml" Type="http://schemas.openxmlformats.org/officeDocument/2006/relationships/slide"/></Relationships>
</file>

<file path=ppt/notesSlides/_rels/notesSlide2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2.xml" Type="http://schemas.openxmlformats.org/officeDocument/2006/relationships/slide"/></Relationships>
</file>

<file path=ppt/notesSlides/_rels/notesSlide2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3.xml" Type="http://schemas.openxmlformats.org/officeDocument/2006/relationships/slide"/></Relationships>
</file>

<file path=ppt/notesSlides/_rels/notesSlide2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4.xml" Type="http://schemas.openxmlformats.org/officeDocument/2006/relationships/slide"/></Relationships>
</file>

<file path=ppt/notesSlides/_rels/notesSlide2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5.xml" Type="http://schemas.openxmlformats.org/officeDocument/2006/relationships/slide"/></Relationships>
</file>

<file path=ppt/notesSlides/_rels/notesSlide2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6.xml" Type="http://schemas.openxmlformats.org/officeDocument/2006/relationships/slide"/></Relationships>
</file>

<file path=ppt/notesSlides/_rels/notesSlide2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7.xml" Type="http://schemas.openxmlformats.org/officeDocument/2006/relationships/slide"/></Relationships>
</file>

<file path=ppt/notesSlides/_rels/notesSlide2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8.xml" Type="http://schemas.openxmlformats.org/officeDocument/2006/relationships/slide"/></Relationships>
</file>

<file path=ppt/notesSlides/_rels/notesSlide2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9.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Alex</a:t>
            </a:r>
          </a:p>
          <a:p>
            <a:r>
              <a:rPr lang="en-US"/>
              <a:t/>
            </a:r>
          </a:p>
          <a:p>
            <a:r>
              <a:rPr lang="en-US"/>
              <a:t>Intro was very good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Clara</a:t>
            </a:r>
          </a:p>
          <a:p>
            <a:r>
              <a:rPr lang="en-US"/>
              <a:t>thank kenan in distributing the link to the survey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Mckenna:</a:t>
            </a:r>
          </a:p>
          <a:p>
            <a:r>
              <a:rPr lang="en-US"/>
              <a:t>Talk about more trends </a:t>
            </a:r>
          </a:p>
          <a:p>
            <a:r>
              <a:rPr lang="en-US"/>
              <a:t/>
            </a:r>
          </a:p>
          <a:p>
            <a:r>
              <a:rPr lang="en-US"/>
              <a:t>Demographics:</a:t>
            </a:r>
          </a:p>
          <a:p>
            <a:r>
              <a:rPr lang="en-US"/>
              <a:t>Gender: 63% female, 32% male; remaining 5% prefer not to say or other.</a:t>
            </a:r>
          </a:p>
          <a:p>
            <a:r>
              <a:rPr lang="en-US"/>
              <a:t>Age: Largest groups—18-29 (25%) and 40-49 (24%); smallest—&lt;18 (2.78%) and 70+ (&lt;5%).</a:t>
            </a:r>
          </a:p>
          <a:p>
            <a:r>
              <a:rPr lang="en-US"/>
              <a:t>Trail Familiarity: 42% agreed they know the trails well; 34% disagreed; 23% neutral.</a:t>
            </a:r>
          </a:p>
          <a:p>
            <a:r>
              <a:rPr lang="en-US"/>
              <a:t>Trail Safety: Most ratings fell between 6.4-10, showing perceptions of good safety.</a:t>
            </a:r>
          </a:p>
          <a:p>
            <a:r>
              <a:rPr lang="en-US"/>
              <a:t>Trail Maintenance: 37.96% agree trails are well-kept; lowest disagreement (1.85%).</a:t>
            </a:r>
          </a:p>
          <a:p>
            <a:r>
              <a:rPr lang="en-US"/>
              <a:t>Ease of Navigation: 32.41% agree trails are easy to find; minimal strongly agree/disagree.</a:t>
            </a:r>
          </a:p>
          <a:p>
            <a:r>
              <a:rPr lang="en-US"/>
              <a:t>Safety Concerns: Key issues include poor lighting, crime, traffic, and busy roads. Word cloud visualizes responses.</a:t>
            </a:r>
          </a:p>
          <a:p>
            <a:r>
              <a:rPr lang="en-US"/>
              <a:t/>
            </a:r>
          </a:p>
          <a:p>
            <a:r>
              <a:rPr lang="en-US"/>
              <a:t/>
            </a:r>
          </a:p>
          <a:p>
            <a:r>
              <a:rPr lang="en-US"/>
              <a:t>Notes from Al+Eric</a:t>
            </a:r>
          </a:p>
          <a:p>
            <a:r>
              <a:rPr lang="en-US"/>
              <a:t>- no need to talk about all the details, the graphs speak for themselves.</a:t>
            </a:r>
          </a:p>
          <a:p>
            <a:r>
              <a:rPr lang="en-US"/>
              <a:t>- if it doesn't speak directly to the trails, no need to talk about it.</a:t>
            </a:r>
          </a:p>
          <a:p>
            <a:r>
              <a:rPr lang="en-US"/>
              <a:t>- talk about the trands of the survey results</a:t>
            </a:r>
          </a:p>
          <a:p>
            <a:r>
              <a:rPr lang="en-US"/>
              <a: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Tristan</a:t>
            </a:r>
          </a:p>
          <a:p>
            <a:r>
              <a:rPr lang="en-US"/>
              <a:t>Visual results</a:t>
            </a:r>
          </a:p>
          <a:p>
            <a:r>
              <a:rPr lang="en-US"/>
              <a:t/>
            </a:r>
          </a:p>
          <a:p>
            <a:r>
              <a:rPr lang="en-US"/>
              <a:t>Lighting: 34% were neutral to this issue but a big majority with 30% disagreed with the lighting of the trails.</a:t>
            </a:r>
          </a:p>
          <a:p>
            <a:r>
              <a:rPr lang="en-US"/>
              <a:t>Trail Signage and Amenities: Once again, the survey shows a neutral feeling that tends to tilt to the disagreeing side with 29% of the results. </a:t>
            </a:r>
          </a:p>
          <a:p>
            <a:r>
              <a:rPr lang="en-US"/>
              <a:t>Utilization of the Trails and Age: 40-49 is the age group that utilizes the trails the most while walking.</a:t>
            </a:r>
          </a:p>
          <a:p>
            <a:r>
              <a:rPr lang="en-US"/>
              <a:t>Awareness and Age: The age group of 30-39 and 40-49 is the one who is the most aware while utilizing word-of-mouth</a:t>
            </a:r>
          </a:p>
          <a:p>
            <a:r>
              <a:rPr lang="en-US"/>
              <a:t>Frequency of Use and Age: The categories of 18-49 uses it monthly while 50-80+ tens to use it weekly.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Second (smaller) image will appear on click</a:t>
            </a:r>
          </a:p>
          <a:p>
            <a:r>
              <a:rPr lang="en-US"/>
              <a:t/>
            </a:r>
          </a:p>
          <a:p>
            <a:r>
              <a:rPr lang="en-US"/>
              <a:t>where people want trails (darker the most desired)</a:t>
            </a:r>
          </a:p>
          <a:p>
            <a:r>
              <a:rPr lang="en-US"/>
              <a:t/>
            </a:r>
          </a:p>
          <a:p>
            <a:r>
              <a:rPr lang="en-US"/>
              <a:t>More contrast (blue and green)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Braden</a:t>
            </a:r>
          </a:p>
          <a:p>
            <a:r>
              <a:rPr lang="en-US"/>
              <a:t>Select four bullet points for each element</a:t>
            </a:r>
          </a:p>
          <a:p>
            <a:r>
              <a:rPr lang="en-US"/>
              <a:t>Make the figure a grid</a:t>
            </a:r>
          </a:p>
          <a:p>
            <a:r>
              <a:rPr lang="en-US"/>
              <a:t/>
            </a:r>
          </a:p>
          <a:p>
            <a:r>
              <a:rPr lang="en-US"/>
              <a:t>-what i sth eswot (what does it do?) Start with that!</a:t>
            </a:r>
          </a:p>
          <a:p>
            <a:r>
              <a:rPr lang="en-US"/>
              <a:t>- when we talk about the weaknesses compare both to both</a:t>
            </a:r>
          </a:p>
          <a:p>
            <a:r>
              <a:rPr lang="en-US"/>
              <a:t>-add more contrast</a:t>
            </a:r>
          </a:p>
          <a:p>
            <a:r>
              <a:rPr lang="en-US"/>
              <a: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Alex</a:t>
            </a:r>
          </a:p>
          <a:p>
            <a:r>
              <a:rPr lang="en-US"/>
              <a:t/>
            </a:r>
          </a:p>
          <a:p>
            <a:r>
              <a:rPr lang="en-US"/>
              <a:t>Name: Cindy</a:t>
            </a:r>
          </a:p>
          <a:p>
            <a:r>
              <a:rPr lang="en-US"/>
              <a:t>Description: 20-year-old college student, female, walks on the trails monthly, became aware by word of mouth, active person, uses them to walk to the grocery store, international student</a:t>
            </a:r>
          </a:p>
          <a:p>
            <a:r>
              <a:rPr lang="en-US"/>
              <a:t/>
            </a:r>
          </a:p>
          <a:p>
            <a:r>
              <a:rPr lang="en-US"/>
              <a:t>Name: Ken</a:t>
            </a:r>
          </a:p>
          <a:p>
            <a:r>
              <a:rPr lang="en-US"/>
              <a:t>Description: Male, knows the trails well, 53 years old, would like to see a continuous trail that connects places, walks trails weekly, and uses the trails to walk his dog, Joe, married. Thinks trails and parks are a top amenity for residents. Learned about them through word of mouth</a:t>
            </a:r>
          </a:p>
          <a:p>
            <a:r>
              <a:rPr lang="en-US"/>
              <a:t/>
            </a:r>
          </a:p>
          <a:p>
            <a:r>
              <a:rPr lang="en-US"/>
              <a:t>Name: Lou</a:t>
            </a:r>
          </a:p>
          <a:p>
            <a:r>
              <a:rPr lang="en-US"/>
              <a:t>Description: female, 47 yrs old, knows trails well, believes the trails are not safe, partially disabled, utilizes wheelchair and bike to travel. Uses trails daily. Is single, and lives with her family who pushes her around the trails. Learned about the trails through a coworker. Tries to live an active lifestyle the best that she can with a wheelchair. She has a service dog named Rufus. </a:t>
            </a:r>
          </a:p>
          <a:p>
            <a:r>
              <a:rPr lang="en-US"/>
              <a:t/>
            </a:r>
          </a:p>
          <a:p>
            <a:r>
              <a:rPr lang="en-US"/>
              <a:t>Family: Dad: Bob, Mom: Annie, 2 Children</a:t>
            </a:r>
          </a:p>
          <a:p>
            <a:r>
              <a:rPr lang="en-US"/>
              <a:t>Like to bike the trails, both parents are 35 and the kids are 9 years and 10yrs, Marlee and Bailey. They are nature enthusiasts and have a bucket list of trials to visit</a:t>
            </a:r>
          </a:p>
          <a:p>
            <a:r>
              <a:rPr lang="en-US"/>
              <a:t/>
            </a:r>
          </a:p>
          <a:p>
            <a:r>
              <a:rPr lang="en-US"/>
              <a:t>Name: Riley</a:t>
            </a:r>
          </a:p>
          <a:p>
            <a:r>
              <a:rPr lang="en-US"/>
              <a:t>Male, 14. Uses the trails to go to school daily. Walks and bikes. Does so without an adult, so safety is of importance to him and his parents. Does this almost all times of the year.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Clara</a:t>
            </a:r>
          </a:p>
          <a:p>
            <a:r>
              <a:rPr lang="en-US"/>
              <a:t>We are introducing the 4Ps</a:t>
            </a:r>
          </a:p>
          <a:p>
            <a:r>
              <a:rPr lang="en-US"/>
              <a:t/>
            </a:r>
          </a:p>
          <a:p>
            <a:r>
              <a:rPr lang="en-US"/>
              <a:t>Put a visual instead of a list</a:t>
            </a:r>
          </a:p>
          <a:p>
            <a:r>
              <a:rPr lang="en-US"/>
              <a:t/>
            </a:r>
          </a:p>
          <a:p>
            <a:r>
              <a:rPr lang="en-US"/>
              <a:t>We will present our recommendations based on this model, and they come from the research that we have conducted, and our reflections are now as experts in the field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show some pictures of accessibility issues?</a:t>
            </a:r>
          </a:p>
          <a:p>
            <a:r>
              <a:rPr lang="en-US"/>
              <a:t/>
            </a:r>
          </a:p>
          <a:p>
            <a:r>
              <a:rPr lang="en-US"/>
              <a:t>Rylee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Move this slide to Place</a:t>
            </a:r>
          </a:p>
          <a:p>
            <a:r>
              <a:rPr lang="en-US"/>
              <a:t/>
            </a:r>
          </a:p>
          <a:p>
            <a:r>
              <a:rPr lang="en-US"/>
              <a:t>Add a QR code for a new map and old map of trails?</a:t>
            </a:r>
          </a:p>
          <a:p>
            <a:r>
              <a:rPr lang="en-US"/>
              <a:t/>
            </a:r>
          </a:p>
          <a:p>
            <a:r>
              <a:rPr lang="en-US"/>
              <a:t>Taylor will explain this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sydney will do this slide</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Clara</a:t>
            </a:r>
          </a:p>
          <a:p>
            <a:r>
              <a:rPr lang="en-US"/>
              <a:t/>
            </a:r>
          </a:p>
          <a:p>
            <a:r>
              <a:rPr lang="en-US"/>
              <a:t/>
            </a:r>
          </a:p>
          <a:p>
            <a:r>
              <a:rPr lang="en-US"/>
              <a:t>presentation notes: a litle too much, simply mention 4p's and no conclusion.</a:t>
            </a:r>
          </a:p>
          <a:p>
            <a:r>
              <a:rPr lang="en-US"/>
              <a:t>items 11: /masterplan from natr class</a:t>
            </a:r>
          </a:p>
          <a:p>
            <a:r>
              <a:rPr lang="en-US"/>
              <a:t>remove story</a:t>
            </a:r>
          </a:p>
          <a:p>
            <a:r>
              <a:rPr lang="en-US"/>
              <a:t>completed</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Sydney will also be doing this slide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Sydney</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Mckenna</a:t>
            </a:r>
          </a:p>
          <a:p>
            <a:r>
              <a:rPr lang="en-US"/>
              <a:t/>
            </a:r>
          </a:p>
          <a:p>
            <a:r>
              <a:rPr lang="en-US"/>
              <a:t>Place will move to NATR's responsibility</a:t>
            </a:r>
          </a:p>
          <a:p>
            <a:r>
              <a:rPr lang="en-US"/>
              <a:t/>
            </a:r>
          </a:p>
          <a:p>
            <a:r>
              <a:rPr lang="en-US"/>
              <a:t>- tried to condense and make less wordy - mckenna</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Too many words</a:t>
            </a:r>
          </a:p>
          <a:p>
            <a:r>
              <a:rPr lang="en-US"/>
              <a:t>Spend less time on price </a:t>
            </a:r>
          </a:p>
          <a:p>
            <a:r>
              <a:rPr lang="en-US"/>
              <a:t/>
            </a:r>
          </a:p>
          <a:p>
            <a:r>
              <a:rPr lang="en-US"/>
              <a:t>david and ethan need to specifically talk about who will do it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Tristan</a:t>
            </a:r>
          </a:p>
          <a:p>
            <a:r>
              <a:rPr lang="en-US"/>
              <a:t/>
            </a:r>
          </a:p>
          <a:p>
            <a:r>
              <a:rPr lang="en-US"/>
              <a:t>explain what the promotional mix is before you begin</a:t>
            </a:r>
          </a:p>
          <a:p>
            <a:r>
              <a:rPr lang="en-US"/>
              <a:t>- mix of communication tools used by business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Braden</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Alex</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Mckenna</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Braden</a:t>
            </a:r>
          </a:p>
          <a:p>
            <a:r>
              <a:rPr lang="en-US"/>
              <a:t/>
            </a:r>
          </a:p>
          <a:p>
            <a:r>
              <a:rPr lang="en-US"/>
              <a:t>Make this a QR code to the full document with the references </a:t>
            </a:r>
          </a:p>
          <a:p>
            <a:r>
              <a:rPr lang="en-US"/>
              <a:t/>
            </a:r>
          </a:p>
          <a:p>
            <a:r>
              <a:rPr lang="en-US"/>
              <a:t>(go to apps  --&gt; type in QR --&gt; and use the QR code to the full shared document)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Tristan</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Al + Eric will present the story and Mckenna will give the importance</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Tristan</a:t>
            </a:r>
          </a:p>
          <a:p>
            <a:r>
              <a:rPr lang="en-US"/>
              <a:t>Role: What each of the classes had done, the work of each class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good explanation of how the trails could be connected and who are using them</a:t>
            </a:r>
          </a:p>
          <a:p>
            <a:r>
              <a:rPr lang="en-US"/>
              <a:t/>
            </a:r>
          </a:p>
          <a:p>
            <a:r>
              <a:rPr lang="en-US"/>
              <a:t>David will prepare a min explanation on this slide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p>
          <a:p>
            <a:r>
              <a:rPr lang="en-US"/>
              <a:t>Braden</a:t>
            </a:r>
          </a:p>
          <a:p>
            <a:r>
              <a:rPr lang="en-US"/>
              <a:t/>
            </a:r>
          </a:p>
          <a:p>
            <a:r>
              <a:rPr lang="en-US"/>
              <a:t>Al + Eric planned a project, secondary research (get ideas), survey with collecting data, field notes from trails by NTAR class, which all led to recomendations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Alex</a:t>
            </a:r>
          </a:p>
          <a:p>
            <a:r>
              <a:rPr lang="en-US"/>
              <a:t>Market audit = to understand the market </a:t>
            </a:r>
          </a:p>
          <a:p>
            <a:r>
              <a:rPr lang="en-US"/>
              <a:t/>
            </a:r>
          </a:p>
          <a:p>
            <a:r>
              <a:rPr lang="en-US"/>
              <a:t>Politcal, economic, social, technological, environment, legal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Alex</a:t>
            </a:r>
          </a:p>
          <a:p>
            <a:r>
              <a:rPr lang="en-US"/>
              <a:t>Study the Concept:</a:t>
            </a:r>
          </a:p>
          <a:p>
            <a:r>
              <a:rPr lang="en-US"/>
              <a:t/>
            </a:r>
          </a:p>
          <a:p>
            <a:r>
              <a:rPr lang="en-US"/>
              <a:t>link the points to the trails (why are we telling them this)</a:t>
            </a:r>
          </a:p>
          <a:p>
            <a:r>
              <a:rPr lang="en-US"/>
              <a:t>why the median income is included (is there a link to it, if not, take it out)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Eli-Political</a:t>
            </a:r>
          </a:p>
          <a:p>
            <a:r>
              <a:rPr lang="en-US"/>
              <a:t>Ethan-Environmental</a:t>
            </a:r>
          </a:p>
          <a:p>
            <a:r>
              <a:rPr lang="en-US"/>
              <a:t>Jocelyn-Legal </a:t>
            </a:r>
          </a:p>
          <a:p>
            <a:r>
              <a:rPr lang="en-US"/>
              <a:t/>
            </a:r>
          </a:p>
          <a:p>
            <a:r>
              <a:rPr lang="en-US"/>
              <a:t>-political: good addition, the last bullet opoint (the word consulting should be replaced with approval) changed</a:t>
            </a:r>
          </a:p>
          <a:p>
            <a:r>
              <a:rPr lang="en-US"/>
              <a:t> - look at laws about biking on sidewalks, since it is something that is very utilized in crookston per surveys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 Id="rId5" Target="../media/image3.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2.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2.png" Type="http://schemas.openxmlformats.org/officeDocument/2006/relationships/image"/><Relationship Id="rId4" Target="../media/image10.png" Type="http://schemas.openxmlformats.org/officeDocument/2006/relationships/image"/><Relationship Id="rId5" Target="../media/image11.png" Type="http://schemas.openxmlformats.org/officeDocument/2006/relationships/image"/><Relationship Id="rId6" Target="../media/image12.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media/image2.png" Type="http://schemas.openxmlformats.org/officeDocument/2006/relationships/image"/><Relationship Id="rId4" Target="../media/image13.png" Type="http://schemas.openxmlformats.org/officeDocument/2006/relationships/image"/><Relationship Id="rId5" Target="../media/image14.png" Type="http://schemas.openxmlformats.org/officeDocument/2006/relationships/image"/><Relationship Id="rId6" Target="../media/image15.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 Id="rId3" Target="../media/image2.png" Type="http://schemas.openxmlformats.org/officeDocument/2006/relationships/image"/><Relationship Id="rId4" Target="../media/image16.jpeg" Type="http://schemas.openxmlformats.org/officeDocument/2006/relationships/image"/><Relationship Id="rId5" Target="../media/image17.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 Id="rId3" Target="../media/image18.png" Type="http://schemas.openxmlformats.org/officeDocument/2006/relationships/image"/><Relationship Id="rId4" Target="../media/image19.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 Id="rId3" Target="../media/image20.png" Type="http://schemas.openxmlformats.org/officeDocument/2006/relationships/image"/><Relationship Id="rId4" Target="../media/image21.png" Type="http://schemas.openxmlformats.org/officeDocument/2006/relationships/image"/><Relationship Id="rId5" Target="../media/image22.png" Type="http://schemas.openxmlformats.org/officeDocument/2006/relationships/image"/><Relationship Id="rId6" Target="../media/image23.png" Type="http://schemas.openxmlformats.org/officeDocument/2006/relationships/image"/><Relationship Id="rId7" Target="../media/image24.png" Type="http://schemas.openxmlformats.org/officeDocument/2006/relationships/image"/><Relationship Id="rId8" Target="../media/image2.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 Id="rId3" Target="../media/image2.png" Type="http://schemas.openxmlformats.org/officeDocument/2006/relationships/image"/><Relationship Id="rId4" Target="../media/image25.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 Id="rId3" Target="../media/image2.png" Type="http://schemas.openxmlformats.org/officeDocument/2006/relationships/image"/><Relationship Id="rId4" Target="../media/image26.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8.xml" Type="http://schemas.openxmlformats.org/officeDocument/2006/relationships/notesSlide"/><Relationship Id="rId3" Target="../media/image2.png" Type="http://schemas.openxmlformats.org/officeDocument/2006/relationships/image"/><Relationship Id="rId4" Target="../media/image27.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9.xml" Type="http://schemas.openxmlformats.org/officeDocument/2006/relationships/notesSlide"/><Relationship Id="rId3" Target="../media/image2.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0.xml" Type="http://schemas.openxmlformats.org/officeDocument/2006/relationships/notesSlide"/><Relationship Id="rId3" Target="../media/image2.png" Type="http://schemas.openxmlformats.org/officeDocument/2006/relationships/image"/><Relationship Id="rId4" Target="../media/image28.png" Type="http://schemas.openxmlformats.org/officeDocument/2006/relationships/image"/><Relationship Id="rId5" Target="../media/image29.png" Type="http://schemas.openxmlformats.org/officeDocument/2006/relationships/image"/><Relationship Id="rId6" Target="../media/image30.png" Type="http://schemas.openxmlformats.org/officeDocument/2006/relationships/image"/><Relationship Id="rId7" Target="../media/image31.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1.xml" Type="http://schemas.openxmlformats.org/officeDocument/2006/relationships/notesSlide"/><Relationship Id="rId3" Target="../media/image2.png" Type="http://schemas.openxmlformats.org/officeDocument/2006/relationships/image"/><Relationship Id="rId4" Target="../media/image32.jpeg" Type="http://schemas.openxmlformats.org/officeDocument/2006/relationships/image"/><Relationship Id="rId5" Target="../media/image33.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2.xml" Type="http://schemas.openxmlformats.org/officeDocument/2006/relationships/notesSlide"/><Relationship Id="rId3" Target="../media/image2.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3.xml" Type="http://schemas.openxmlformats.org/officeDocument/2006/relationships/notesSlide"/><Relationship Id="rId3" Target="../media/image34.jpeg" Type="http://schemas.openxmlformats.org/officeDocument/2006/relationships/image"/><Relationship Id="rId4" Target="../media/image35.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4.xml" Type="http://schemas.openxmlformats.org/officeDocument/2006/relationships/notesSlide"/><Relationship Id="rId3" Target="../media/image2.png" Type="http://schemas.openxmlformats.org/officeDocument/2006/relationships/image"/><Relationship Id="rId4" Target="../media/image36.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5.xml" Type="http://schemas.openxmlformats.org/officeDocument/2006/relationships/notesSlide"/><Relationship Id="rId3" Target="../media/image2.png" Type="http://schemas.openxmlformats.org/officeDocument/2006/relationships/image"/><Relationship Id="rId4" Target="../media/image37.png" Type="http://schemas.openxmlformats.org/officeDocument/2006/relationships/image"/><Relationship Id="rId5" Target="../media/image38.svg" Type="http://schemas.openxmlformats.org/officeDocument/2006/relationships/image"/><Relationship Id="rId6" Target="../media/image39.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6.xml" Type="http://schemas.openxmlformats.org/officeDocument/2006/relationships/notesSlide"/><Relationship Id="rId3" Target="../media/image40.png" Type="http://schemas.openxmlformats.org/officeDocument/2006/relationships/image"/><Relationship Id="rId4" Target="../media/image41.svg" Type="http://schemas.openxmlformats.org/officeDocument/2006/relationships/image"/><Relationship Id="rId5" Target="../media/image42.png" Type="http://schemas.openxmlformats.org/officeDocument/2006/relationships/image"/><Relationship Id="rId6" Target="../media/image2.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7.xml" Type="http://schemas.openxmlformats.org/officeDocument/2006/relationships/notesSlide"/><Relationship Id="rId3" Target="../media/image2.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8.xml" Type="http://schemas.openxmlformats.org/officeDocument/2006/relationships/notesSlide"/><Relationship Id="rId3" Target="../media/image2.png" Type="http://schemas.openxmlformats.org/officeDocument/2006/relationships/image"/><Relationship Id="rId4" Target="../media/image43.pn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9.xml" Type="http://schemas.openxmlformats.org/officeDocument/2006/relationships/notesSlide"/><Relationship Id="rId3" Target="../media/image2.png" Type="http://schemas.openxmlformats.org/officeDocument/2006/relationships/image"/><Relationship Id="rId4" Target="../media/image1.png" Type="http://schemas.openxmlformats.org/officeDocument/2006/relationships/image"/><Relationship Id="rId5" Target="../media/image44.png" Type="http://schemas.openxmlformats.org/officeDocument/2006/relationships/image"/><Relationship Id="rId6" Target="../media/image3.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2.pn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6.jpeg" Type="http://schemas.openxmlformats.org/officeDocument/2006/relationships/image"/><Relationship Id="rId4" Target="../media/image7.png" Type="http://schemas.openxmlformats.org/officeDocument/2006/relationships/image"/><Relationship Id="rId5" Target="../media/image2.png" Type="http://schemas.openxmlformats.org/officeDocument/2006/relationships/image"/><Relationship Id="rId6" Target="../media/image1.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2.png" Type="http://schemas.openxmlformats.org/officeDocument/2006/relationships/image"/><Relationship Id="rId4" Target="../media/image8.jpeg" Type="http://schemas.openxmlformats.org/officeDocument/2006/relationships/image"/><Relationship Id="rId5" Target="../media/image9.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2.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2.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2.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2.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flipV="true">
            <a:off x="1028700" y="1052512"/>
            <a:ext cx="7419338" cy="0"/>
          </a:xfrm>
          <a:prstGeom prst="line">
            <a:avLst/>
          </a:prstGeom>
          <a:ln cap="flat" w="19050">
            <a:solidFill>
              <a:srgbClr val="000000"/>
            </a:solidFill>
            <a:prstDash val="solid"/>
            <a:headEnd type="none" len="sm" w="sm"/>
            <a:tailEnd type="none" len="sm" w="sm"/>
          </a:ln>
        </p:spPr>
      </p:sp>
      <p:sp>
        <p:nvSpPr>
          <p:cNvPr name="AutoShape 3" id="3"/>
          <p:cNvSpPr/>
          <p:nvPr/>
        </p:nvSpPr>
        <p:spPr>
          <a:xfrm flipV="true">
            <a:off x="5383323" y="9110662"/>
            <a:ext cx="11875977" cy="0"/>
          </a:xfrm>
          <a:prstGeom prst="line">
            <a:avLst/>
          </a:prstGeom>
          <a:ln cap="flat" w="19050">
            <a:solidFill>
              <a:srgbClr val="000000"/>
            </a:solidFill>
            <a:prstDash val="solid"/>
            <a:headEnd type="none" len="sm" w="sm"/>
            <a:tailEnd type="none" len="sm" w="sm"/>
          </a:ln>
        </p:spPr>
      </p:sp>
      <p:sp>
        <p:nvSpPr>
          <p:cNvPr name="Freeform 4" id="4"/>
          <p:cNvSpPr/>
          <p:nvPr/>
        </p:nvSpPr>
        <p:spPr>
          <a:xfrm flipH="false" flipV="false" rot="0">
            <a:off x="8844915" y="764731"/>
            <a:ext cx="1047849" cy="575564"/>
          </a:xfrm>
          <a:custGeom>
            <a:avLst/>
            <a:gdLst/>
            <a:ahLst/>
            <a:cxnLst/>
            <a:rect r="r" b="b" t="t" l="l"/>
            <a:pathLst>
              <a:path h="575564" w="1047849">
                <a:moveTo>
                  <a:pt x="0" y="0"/>
                </a:moveTo>
                <a:lnTo>
                  <a:pt x="1047849" y="0"/>
                </a:lnTo>
                <a:lnTo>
                  <a:pt x="1047849" y="575563"/>
                </a:lnTo>
                <a:lnTo>
                  <a:pt x="0" y="575563"/>
                </a:lnTo>
                <a:lnTo>
                  <a:pt x="0" y="0"/>
                </a:lnTo>
                <a:close/>
              </a:path>
            </a:pathLst>
          </a:custGeom>
          <a:blipFill>
            <a:blip r:embed="rId3"/>
            <a:stretch>
              <a:fillRect l="-10" t="0" r="-10" b="0"/>
            </a:stretch>
          </a:blipFill>
        </p:spPr>
      </p:sp>
      <p:sp>
        <p:nvSpPr>
          <p:cNvPr name="Freeform 5" id="5"/>
          <p:cNvSpPr/>
          <p:nvPr/>
        </p:nvSpPr>
        <p:spPr>
          <a:xfrm flipH="false" flipV="false" rot="0">
            <a:off x="10071845" y="882377"/>
            <a:ext cx="6906781" cy="302172"/>
          </a:xfrm>
          <a:custGeom>
            <a:avLst/>
            <a:gdLst/>
            <a:ahLst/>
            <a:cxnLst/>
            <a:rect r="r" b="b" t="t" l="l"/>
            <a:pathLst>
              <a:path h="302172" w="6906781">
                <a:moveTo>
                  <a:pt x="0" y="0"/>
                </a:moveTo>
                <a:lnTo>
                  <a:pt x="6906781" y="0"/>
                </a:lnTo>
                <a:lnTo>
                  <a:pt x="6906781" y="302171"/>
                </a:lnTo>
                <a:lnTo>
                  <a:pt x="0" y="302171"/>
                </a:lnTo>
                <a:lnTo>
                  <a:pt x="0" y="0"/>
                </a:lnTo>
                <a:close/>
              </a:path>
            </a:pathLst>
          </a:custGeom>
          <a:blipFill>
            <a:blip r:embed="rId4"/>
            <a:stretch>
              <a:fillRect l="0" t="0" r="0" b="0"/>
            </a:stretch>
          </a:blipFill>
        </p:spPr>
      </p:sp>
      <p:sp>
        <p:nvSpPr>
          <p:cNvPr name="TextBox 6" id="6"/>
          <p:cNvSpPr txBox="true"/>
          <p:nvPr/>
        </p:nvSpPr>
        <p:spPr>
          <a:xfrm rot="0">
            <a:off x="418068" y="2465887"/>
            <a:ext cx="17451865" cy="2479167"/>
          </a:xfrm>
          <a:prstGeom prst="rect">
            <a:avLst/>
          </a:prstGeom>
        </p:spPr>
        <p:txBody>
          <a:bodyPr anchor="t" rtlCol="false" tIns="0" lIns="0" bIns="0" rIns="0">
            <a:spAutoFit/>
          </a:bodyPr>
          <a:lstStyle/>
          <a:p>
            <a:pPr algn="ctr">
              <a:lnSpc>
                <a:spcPts val="9744"/>
              </a:lnSpc>
            </a:pPr>
            <a:r>
              <a:rPr lang="en-US" sz="8700" spc="1009">
                <a:solidFill>
                  <a:srgbClr val="862634"/>
                </a:solidFill>
                <a:latin typeface="League Gothic"/>
                <a:ea typeface="League Gothic"/>
                <a:cs typeface="League Gothic"/>
                <a:sym typeface="League Gothic"/>
              </a:rPr>
              <a:t>CROOKSTON ON THE MOVE: CONNECTING THE COMMUNITY THROUGH TRAILS</a:t>
            </a:r>
          </a:p>
        </p:txBody>
      </p:sp>
      <p:sp>
        <p:nvSpPr>
          <p:cNvPr name="TextBox 7" id="7"/>
          <p:cNvSpPr txBox="true"/>
          <p:nvPr/>
        </p:nvSpPr>
        <p:spPr>
          <a:xfrm rot="0">
            <a:off x="0" y="5219304"/>
            <a:ext cx="18288000" cy="1900558"/>
          </a:xfrm>
          <a:prstGeom prst="rect">
            <a:avLst/>
          </a:prstGeom>
        </p:spPr>
        <p:txBody>
          <a:bodyPr anchor="t" rtlCol="false" tIns="0" lIns="0" bIns="0" rIns="0">
            <a:spAutoFit/>
          </a:bodyPr>
          <a:lstStyle/>
          <a:p>
            <a:pPr algn="ctr">
              <a:lnSpc>
                <a:spcPts val="7999"/>
              </a:lnSpc>
            </a:pPr>
            <a:r>
              <a:rPr lang="en-US" sz="3199" spc="191">
                <a:solidFill>
                  <a:srgbClr val="000000"/>
                </a:solidFill>
                <a:latin typeface="Acherus Militant"/>
                <a:ea typeface="Acherus Militant"/>
                <a:cs typeface="Acherus Militant"/>
                <a:sym typeface="Acherus Militant"/>
              </a:rPr>
              <a:t>Project by: MKTG 4800 &amp; NATR 3344</a:t>
            </a:r>
          </a:p>
          <a:p>
            <a:pPr algn="ctr">
              <a:lnSpc>
                <a:spcPts val="7999"/>
              </a:lnSpc>
            </a:pPr>
            <a:r>
              <a:rPr lang="en-US" sz="3199" spc="191">
                <a:solidFill>
                  <a:srgbClr val="000000"/>
                </a:solidFill>
                <a:latin typeface="Acherus Militant Light"/>
                <a:ea typeface="Acherus Militant Light"/>
                <a:cs typeface="Acherus Militant Light"/>
                <a:sym typeface="Acherus Militant Light"/>
              </a:rPr>
              <a:t>Supervised by Dr. Al Fattal and Dr. Eric Castle</a:t>
            </a:r>
          </a:p>
        </p:txBody>
      </p:sp>
      <p:sp>
        <p:nvSpPr>
          <p:cNvPr name="Freeform 8" id="8"/>
          <p:cNvSpPr/>
          <p:nvPr/>
        </p:nvSpPr>
        <p:spPr>
          <a:xfrm flipH="false" flipV="false" rot="0">
            <a:off x="1321526" y="8278958"/>
            <a:ext cx="3416927" cy="1284765"/>
          </a:xfrm>
          <a:custGeom>
            <a:avLst/>
            <a:gdLst/>
            <a:ahLst/>
            <a:cxnLst/>
            <a:rect r="r" b="b" t="t" l="l"/>
            <a:pathLst>
              <a:path h="1284765" w="3416927">
                <a:moveTo>
                  <a:pt x="0" y="0"/>
                </a:moveTo>
                <a:lnTo>
                  <a:pt x="3416927" y="0"/>
                </a:lnTo>
                <a:lnTo>
                  <a:pt x="3416927" y="1284765"/>
                </a:lnTo>
                <a:lnTo>
                  <a:pt x="0" y="1284765"/>
                </a:lnTo>
                <a:lnTo>
                  <a:pt x="0" y="0"/>
                </a:lnTo>
                <a:close/>
              </a:path>
            </a:pathLst>
          </a:custGeom>
          <a:blipFill>
            <a:blip r:embed="rId5"/>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4668441" y="865296"/>
            <a:ext cx="12590859" cy="2048816"/>
          </a:xfrm>
          <a:prstGeom prst="rect">
            <a:avLst/>
          </a:prstGeom>
        </p:spPr>
        <p:txBody>
          <a:bodyPr anchor="t" rtlCol="false" tIns="0" lIns="0" bIns="0" rIns="0">
            <a:spAutoFit/>
          </a:bodyPr>
          <a:lstStyle/>
          <a:p>
            <a:pPr algn="r">
              <a:lnSpc>
                <a:spcPts val="8156"/>
              </a:lnSpc>
            </a:pPr>
            <a:r>
              <a:rPr lang="en-US" sz="6273" spc="1882">
                <a:solidFill>
                  <a:srgbClr val="862634"/>
                </a:solidFill>
                <a:latin typeface="League Gothic"/>
                <a:ea typeface="League Gothic"/>
                <a:cs typeface="League Gothic"/>
                <a:sym typeface="League Gothic"/>
              </a:rPr>
              <a:t>SURVEY DESCRIPTION</a:t>
            </a:r>
          </a:p>
          <a:p>
            <a:pPr algn="r">
              <a:lnSpc>
                <a:spcPts val="8156"/>
              </a:lnSpc>
            </a:pPr>
            <a:r>
              <a:rPr lang="en-US" sz="6273" spc="1882">
                <a:solidFill>
                  <a:srgbClr val="862634"/>
                </a:solidFill>
                <a:latin typeface="League Gothic"/>
                <a:ea typeface="League Gothic"/>
                <a:cs typeface="League Gothic"/>
                <a:sym typeface="League Gothic"/>
              </a:rPr>
              <a:t> &amp; METHODOLOGY</a:t>
            </a:r>
          </a:p>
        </p:txBody>
      </p:sp>
      <p:sp>
        <p:nvSpPr>
          <p:cNvPr name="TextBox 3" id="3"/>
          <p:cNvSpPr txBox="true"/>
          <p:nvPr/>
        </p:nvSpPr>
        <p:spPr>
          <a:xfrm rot="0">
            <a:off x="1019175" y="3399887"/>
            <a:ext cx="16240125" cy="5171592"/>
          </a:xfrm>
          <a:prstGeom prst="rect">
            <a:avLst/>
          </a:prstGeom>
        </p:spPr>
        <p:txBody>
          <a:bodyPr anchor="t" rtlCol="false" tIns="0" lIns="0" bIns="0" rIns="0">
            <a:spAutoFit/>
          </a:bodyPr>
          <a:lstStyle/>
          <a:p>
            <a:pPr algn="just" marL="733436" indent="-366718" lvl="1">
              <a:lnSpc>
                <a:spcPts val="5095"/>
              </a:lnSpc>
              <a:buFont typeface="Arial"/>
              <a:buChar char="•"/>
            </a:pPr>
            <a:r>
              <a:rPr lang="en-US" sz="3397" spc="84">
                <a:solidFill>
                  <a:srgbClr val="000000"/>
                </a:solidFill>
                <a:latin typeface="Acherus Militant Light"/>
                <a:ea typeface="Acherus Militant Light"/>
                <a:cs typeface="Acherus Militant Light"/>
                <a:sym typeface="Acherus Militant Light"/>
              </a:rPr>
              <a:t>Multi-channel administration within Crookston community </a:t>
            </a:r>
          </a:p>
          <a:p>
            <a:pPr algn="just" marL="1466872" indent="-488957" lvl="2">
              <a:lnSpc>
                <a:spcPts val="5095"/>
              </a:lnSpc>
              <a:buFont typeface="Arial"/>
              <a:buChar char="⚬"/>
            </a:pPr>
            <a:r>
              <a:rPr lang="en-US" sz="3397" spc="84">
                <a:solidFill>
                  <a:srgbClr val="000000"/>
                </a:solidFill>
                <a:latin typeface="Acherus Militant Light"/>
                <a:ea typeface="Acherus Militant Light"/>
                <a:cs typeface="Acherus Militant Light"/>
                <a:sym typeface="Acherus Militant Light"/>
              </a:rPr>
              <a:t>On U of M Crookston campus, Hugo’s, Walmart, through email</a:t>
            </a:r>
          </a:p>
          <a:p>
            <a:pPr algn="l" marL="1466872" indent="-488957" lvl="2">
              <a:lnSpc>
                <a:spcPts val="5095"/>
              </a:lnSpc>
              <a:buFont typeface="Arial"/>
              <a:buChar char="⚬"/>
            </a:pPr>
            <a:r>
              <a:rPr lang="en-US" sz="3397" spc="84">
                <a:solidFill>
                  <a:srgbClr val="000000"/>
                </a:solidFill>
                <a:latin typeface="Acherus Militant Light"/>
                <a:ea typeface="Acherus Militant Light"/>
                <a:cs typeface="Acherus Militant Light"/>
                <a:sym typeface="Acherus Militant Light"/>
              </a:rPr>
              <a:t>To gather public input on their knowledge &amp; opinion of the trails</a:t>
            </a:r>
          </a:p>
          <a:p>
            <a:pPr algn="l" marL="733436" indent="-366718" lvl="1">
              <a:lnSpc>
                <a:spcPts val="5095"/>
              </a:lnSpc>
              <a:buFont typeface="Arial"/>
              <a:buChar char="•"/>
            </a:pPr>
            <a:r>
              <a:rPr lang="en-US" sz="3397" spc="84">
                <a:solidFill>
                  <a:srgbClr val="000000"/>
                </a:solidFill>
                <a:latin typeface="Acherus Militant Light"/>
                <a:ea typeface="Acherus Militant Light"/>
                <a:cs typeface="Acherus Militant Light"/>
                <a:sym typeface="Acherus Militant Light"/>
              </a:rPr>
              <a:t>21 question survey</a:t>
            </a:r>
          </a:p>
          <a:p>
            <a:pPr algn="l" marL="1466872" indent="-488957" lvl="2">
              <a:lnSpc>
                <a:spcPts val="5095"/>
              </a:lnSpc>
              <a:buFont typeface="Arial"/>
              <a:buChar char="⚬"/>
            </a:pPr>
            <a:r>
              <a:rPr lang="en-US" sz="3397" spc="84">
                <a:solidFill>
                  <a:srgbClr val="000000"/>
                </a:solidFill>
                <a:latin typeface="Acherus Militant Light"/>
                <a:ea typeface="Acherus Militant Light"/>
                <a:cs typeface="Acherus Militant Light"/>
                <a:sym typeface="Acherus Militant Light"/>
              </a:rPr>
              <a:t>“How safe do you feel the trails are?”</a:t>
            </a:r>
          </a:p>
          <a:p>
            <a:pPr algn="l" marL="1466872" indent="-488957" lvl="2">
              <a:lnSpc>
                <a:spcPts val="5095"/>
              </a:lnSpc>
              <a:buFont typeface="Arial"/>
              <a:buChar char="⚬"/>
            </a:pPr>
            <a:r>
              <a:rPr lang="en-US" sz="3397" spc="84">
                <a:solidFill>
                  <a:srgbClr val="000000"/>
                </a:solidFill>
                <a:latin typeface="Acherus Militant Light"/>
                <a:ea typeface="Acherus Militant Light"/>
                <a:cs typeface="Acherus Militant Light"/>
                <a:sym typeface="Acherus Militant Light"/>
              </a:rPr>
              <a:t>“If you could add a new trail, where would you add it?”</a:t>
            </a:r>
          </a:p>
          <a:p>
            <a:pPr algn="l" marL="1466872" indent="-488957" lvl="2">
              <a:lnSpc>
                <a:spcPts val="5095"/>
              </a:lnSpc>
              <a:buFont typeface="Arial"/>
              <a:buChar char="⚬"/>
            </a:pPr>
            <a:r>
              <a:rPr lang="en-US" sz="3397" spc="84">
                <a:solidFill>
                  <a:srgbClr val="000000"/>
                </a:solidFill>
                <a:latin typeface="Acherus Militant Light"/>
                <a:ea typeface="Acherus Militant Light"/>
                <a:cs typeface="Acherus Militant Light"/>
                <a:sym typeface="Acherus Militant Light"/>
              </a:rPr>
              <a:t>“How did you become aware of the trails?”</a:t>
            </a:r>
          </a:p>
          <a:p>
            <a:pPr algn="l" marL="733436" indent="-366718" lvl="1">
              <a:lnSpc>
                <a:spcPts val="5095"/>
              </a:lnSpc>
              <a:buFont typeface="Arial"/>
              <a:buChar char="•"/>
            </a:pPr>
            <a:r>
              <a:rPr lang="en-US" sz="3397" spc="84">
                <a:solidFill>
                  <a:srgbClr val="000000"/>
                </a:solidFill>
                <a:latin typeface="Acherus Militant Light"/>
                <a:ea typeface="Acherus Militant Light"/>
                <a:cs typeface="Acherus Militant Light"/>
                <a:sym typeface="Acherus Militant Light"/>
              </a:rPr>
              <a:t>107 responses</a:t>
            </a:r>
          </a:p>
        </p:txBody>
      </p:sp>
      <p:sp>
        <p:nvSpPr>
          <p:cNvPr name="AutoShape 4" id="4"/>
          <p:cNvSpPr/>
          <p:nvPr/>
        </p:nvSpPr>
        <p:spPr>
          <a:xfrm flipV="true">
            <a:off x="1019175" y="1290637"/>
            <a:ext cx="6983174" cy="0"/>
          </a:xfrm>
          <a:prstGeom prst="line">
            <a:avLst/>
          </a:prstGeom>
          <a:ln cap="flat" w="19050">
            <a:solidFill>
              <a:srgbClr val="000000"/>
            </a:solidFill>
            <a:prstDash val="solid"/>
            <a:headEnd type="none" len="sm" w="sm"/>
            <a:tailEnd type="none" len="sm" w="sm"/>
          </a:ln>
        </p:spPr>
      </p:sp>
      <p:sp>
        <p:nvSpPr>
          <p:cNvPr name="AutoShape 5" id="5"/>
          <p:cNvSpPr/>
          <p:nvPr/>
        </p:nvSpPr>
        <p:spPr>
          <a:xfrm>
            <a:off x="1028700" y="9186863"/>
            <a:ext cx="8957757" cy="0"/>
          </a:xfrm>
          <a:prstGeom prst="line">
            <a:avLst/>
          </a:prstGeom>
          <a:ln cap="flat" w="19050">
            <a:solidFill>
              <a:srgbClr val="000000"/>
            </a:solidFill>
            <a:prstDash val="solid"/>
            <a:headEnd type="none" len="sm" w="sm"/>
            <a:tailEnd type="none" len="sm" w="sm"/>
          </a:ln>
        </p:spPr>
      </p:sp>
      <p:sp>
        <p:nvSpPr>
          <p:cNvPr name="Freeform 6" id="6"/>
          <p:cNvSpPr/>
          <p:nvPr/>
        </p:nvSpPr>
        <p:spPr>
          <a:xfrm flipH="false" flipV="false" rot="0">
            <a:off x="10352519" y="9035777"/>
            <a:ext cx="6906781" cy="302172"/>
          </a:xfrm>
          <a:custGeom>
            <a:avLst/>
            <a:gdLst/>
            <a:ahLst/>
            <a:cxnLst/>
            <a:rect r="r" b="b" t="t" l="l"/>
            <a:pathLst>
              <a:path h="302172" w="6906781">
                <a:moveTo>
                  <a:pt x="0" y="0"/>
                </a:moveTo>
                <a:lnTo>
                  <a:pt x="6906781" y="0"/>
                </a:lnTo>
                <a:lnTo>
                  <a:pt x="6906781" y="302171"/>
                </a:lnTo>
                <a:lnTo>
                  <a:pt x="0" y="302171"/>
                </a:lnTo>
                <a:lnTo>
                  <a:pt x="0" y="0"/>
                </a:lnTo>
                <a:close/>
              </a:path>
            </a:pathLst>
          </a:custGeom>
          <a:blipFill>
            <a:blip r:embed="rId3"/>
            <a:stretch>
              <a:fillRect l="0" t="0" r="0" b="0"/>
            </a:stretch>
          </a:blipFill>
        </p:spPr>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318586" y="962025"/>
            <a:ext cx="6940714" cy="1049110"/>
          </a:xfrm>
          <a:prstGeom prst="rect">
            <a:avLst/>
          </a:prstGeom>
        </p:spPr>
        <p:txBody>
          <a:bodyPr anchor="t" rtlCol="false" tIns="0" lIns="0" bIns="0" rIns="0">
            <a:spAutoFit/>
          </a:bodyPr>
          <a:lstStyle/>
          <a:p>
            <a:pPr algn="r">
              <a:lnSpc>
                <a:spcPts val="8402"/>
              </a:lnSpc>
            </a:pPr>
            <a:r>
              <a:rPr lang="en-US" sz="6463" spc="1938">
                <a:solidFill>
                  <a:srgbClr val="862634"/>
                </a:solidFill>
                <a:latin typeface="League Gothic"/>
                <a:ea typeface="League Gothic"/>
                <a:cs typeface="League Gothic"/>
                <a:sym typeface="League Gothic"/>
              </a:rPr>
              <a:t>RESULTS</a:t>
            </a:r>
          </a:p>
        </p:txBody>
      </p:sp>
      <p:sp>
        <p:nvSpPr>
          <p:cNvPr name="AutoShape 3" id="3"/>
          <p:cNvSpPr/>
          <p:nvPr/>
        </p:nvSpPr>
        <p:spPr>
          <a:xfrm>
            <a:off x="1028700" y="1404938"/>
            <a:ext cx="12048440" cy="0"/>
          </a:xfrm>
          <a:prstGeom prst="line">
            <a:avLst/>
          </a:prstGeom>
          <a:ln cap="flat" w="19050">
            <a:solidFill>
              <a:srgbClr val="000000"/>
            </a:solidFill>
            <a:prstDash val="solid"/>
            <a:headEnd type="none" len="sm" w="sm"/>
            <a:tailEnd type="none" len="sm" w="sm"/>
          </a:ln>
        </p:spPr>
      </p:sp>
      <p:sp>
        <p:nvSpPr>
          <p:cNvPr name="AutoShape 4" id="4"/>
          <p:cNvSpPr/>
          <p:nvPr/>
        </p:nvSpPr>
        <p:spPr>
          <a:xfrm>
            <a:off x="8301543" y="9258300"/>
            <a:ext cx="8957757" cy="0"/>
          </a:xfrm>
          <a:prstGeom prst="line">
            <a:avLst/>
          </a:prstGeom>
          <a:ln cap="flat" w="19050">
            <a:solidFill>
              <a:srgbClr val="000000"/>
            </a:solidFill>
            <a:prstDash val="solid"/>
            <a:headEnd type="none" len="sm" w="sm"/>
            <a:tailEnd type="none" len="sm" w="sm"/>
          </a:ln>
        </p:spPr>
      </p:sp>
      <p:sp>
        <p:nvSpPr>
          <p:cNvPr name="Freeform 5" id="5"/>
          <p:cNvSpPr/>
          <p:nvPr/>
        </p:nvSpPr>
        <p:spPr>
          <a:xfrm flipH="false" flipV="false" rot="0">
            <a:off x="1028700" y="9107214"/>
            <a:ext cx="6906781" cy="302172"/>
          </a:xfrm>
          <a:custGeom>
            <a:avLst/>
            <a:gdLst/>
            <a:ahLst/>
            <a:cxnLst/>
            <a:rect r="r" b="b" t="t" l="l"/>
            <a:pathLst>
              <a:path h="302172" w="6906781">
                <a:moveTo>
                  <a:pt x="0" y="0"/>
                </a:moveTo>
                <a:lnTo>
                  <a:pt x="6906781" y="0"/>
                </a:lnTo>
                <a:lnTo>
                  <a:pt x="6906781" y="302172"/>
                </a:lnTo>
                <a:lnTo>
                  <a:pt x="0" y="302172"/>
                </a:lnTo>
                <a:lnTo>
                  <a:pt x="0" y="0"/>
                </a:lnTo>
                <a:close/>
              </a:path>
            </a:pathLst>
          </a:custGeom>
          <a:blipFill>
            <a:blip r:embed="rId3"/>
            <a:stretch>
              <a:fillRect l="0" t="0" r="0" b="0"/>
            </a:stretch>
          </a:blipFill>
        </p:spPr>
      </p:sp>
      <p:sp>
        <p:nvSpPr>
          <p:cNvPr name="Freeform 6" id="6"/>
          <p:cNvSpPr/>
          <p:nvPr/>
        </p:nvSpPr>
        <p:spPr>
          <a:xfrm flipH="false" flipV="false" rot="0">
            <a:off x="743873" y="260930"/>
            <a:ext cx="6621464" cy="3872932"/>
          </a:xfrm>
          <a:custGeom>
            <a:avLst/>
            <a:gdLst/>
            <a:ahLst/>
            <a:cxnLst/>
            <a:rect r="r" b="b" t="t" l="l"/>
            <a:pathLst>
              <a:path h="3872932" w="6621464">
                <a:moveTo>
                  <a:pt x="0" y="0"/>
                </a:moveTo>
                <a:lnTo>
                  <a:pt x="6621464" y="0"/>
                </a:lnTo>
                <a:lnTo>
                  <a:pt x="6621464" y="3872932"/>
                </a:lnTo>
                <a:lnTo>
                  <a:pt x="0" y="3872932"/>
                </a:lnTo>
                <a:lnTo>
                  <a:pt x="0" y="0"/>
                </a:lnTo>
                <a:close/>
              </a:path>
            </a:pathLst>
          </a:custGeom>
          <a:blipFill>
            <a:blip r:embed="rId4"/>
            <a:stretch>
              <a:fillRect l="0" t="0" r="0" b="0"/>
            </a:stretch>
          </a:blipFill>
        </p:spPr>
      </p:sp>
      <p:sp>
        <p:nvSpPr>
          <p:cNvPr name="Freeform 7" id="7"/>
          <p:cNvSpPr/>
          <p:nvPr/>
        </p:nvSpPr>
        <p:spPr>
          <a:xfrm flipH="false" flipV="false" rot="0">
            <a:off x="1028700" y="4674972"/>
            <a:ext cx="6336637" cy="3789351"/>
          </a:xfrm>
          <a:custGeom>
            <a:avLst/>
            <a:gdLst/>
            <a:ahLst/>
            <a:cxnLst/>
            <a:rect r="r" b="b" t="t" l="l"/>
            <a:pathLst>
              <a:path h="3789351" w="6336637">
                <a:moveTo>
                  <a:pt x="0" y="0"/>
                </a:moveTo>
                <a:lnTo>
                  <a:pt x="6336637" y="0"/>
                </a:lnTo>
                <a:lnTo>
                  <a:pt x="6336637" y="3789351"/>
                </a:lnTo>
                <a:lnTo>
                  <a:pt x="0" y="3789351"/>
                </a:lnTo>
                <a:lnTo>
                  <a:pt x="0" y="0"/>
                </a:lnTo>
                <a:close/>
              </a:path>
            </a:pathLst>
          </a:custGeom>
          <a:blipFill>
            <a:blip r:embed="rId5"/>
            <a:stretch>
              <a:fillRect l="0" t="0" r="0" b="0"/>
            </a:stretch>
          </a:blipFill>
        </p:spPr>
      </p:sp>
      <p:sp>
        <p:nvSpPr>
          <p:cNvPr name="Freeform 8" id="8"/>
          <p:cNvSpPr/>
          <p:nvPr/>
        </p:nvSpPr>
        <p:spPr>
          <a:xfrm flipH="false" flipV="false" rot="0">
            <a:off x="7935481" y="2510997"/>
            <a:ext cx="9069114" cy="5499683"/>
          </a:xfrm>
          <a:custGeom>
            <a:avLst/>
            <a:gdLst/>
            <a:ahLst/>
            <a:cxnLst/>
            <a:rect r="r" b="b" t="t" l="l"/>
            <a:pathLst>
              <a:path h="5499683" w="9069114">
                <a:moveTo>
                  <a:pt x="0" y="0"/>
                </a:moveTo>
                <a:lnTo>
                  <a:pt x="9069114" y="0"/>
                </a:lnTo>
                <a:lnTo>
                  <a:pt x="9069114" y="5499683"/>
                </a:lnTo>
                <a:lnTo>
                  <a:pt x="0" y="5499683"/>
                </a:lnTo>
                <a:lnTo>
                  <a:pt x="0" y="0"/>
                </a:lnTo>
                <a:close/>
              </a:path>
            </a:pathLst>
          </a:custGeom>
          <a:blipFill>
            <a:blip r:embed="rId6"/>
            <a:stretch>
              <a:fillRect l="0" t="0" r="0" b="0"/>
            </a:stretch>
          </a:blipFill>
        </p:spPr>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318586" y="962025"/>
            <a:ext cx="6940714" cy="1049110"/>
          </a:xfrm>
          <a:prstGeom prst="rect">
            <a:avLst/>
          </a:prstGeom>
        </p:spPr>
        <p:txBody>
          <a:bodyPr anchor="t" rtlCol="false" tIns="0" lIns="0" bIns="0" rIns="0">
            <a:spAutoFit/>
          </a:bodyPr>
          <a:lstStyle/>
          <a:p>
            <a:pPr algn="r">
              <a:lnSpc>
                <a:spcPts val="8402"/>
              </a:lnSpc>
            </a:pPr>
            <a:r>
              <a:rPr lang="en-US" sz="6463" spc="1938">
                <a:solidFill>
                  <a:srgbClr val="862634"/>
                </a:solidFill>
                <a:latin typeface="League Gothic"/>
                <a:ea typeface="League Gothic"/>
                <a:cs typeface="League Gothic"/>
                <a:sym typeface="League Gothic"/>
              </a:rPr>
              <a:t>RESULTS</a:t>
            </a:r>
          </a:p>
        </p:txBody>
      </p:sp>
      <p:sp>
        <p:nvSpPr>
          <p:cNvPr name="AutoShape 3" id="3"/>
          <p:cNvSpPr/>
          <p:nvPr/>
        </p:nvSpPr>
        <p:spPr>
          <a:xfrm>
            <a:off x="1028700" y="1404938"/>
            <a:ext cx="12048440" cy="0"/>
          </a:xfrm>
          <a:prstGeom prst="line">
            <a:avLst/>
          </a:prstGeom>
          <a:ln cap="flat" w="19050">
            <a:solidFill>
              <a:srgbClr val="000000"/>
            </a:solidFill>
            <a:prstDash val="solid"/>
            <a:headEnd type="none" len="sm" w="sm"/>
            <a:tailEnd type="none" len="sm" w="sm"/>
          </a:ln>
        </p:spPr>
      </p:sp>
      <p:sp>
        <p:nvSpPr>
          <p:cNvPr name="AutoShape 4" id="4"/>
          <p:cNvSpPr/>
          <p:nvPr/>
        </p:nvSpPr>
        <p:spPr>
          <a:xfrm>
            <a:off x="8301543" y="9258300"/>
            <a:ext cx="8957757" cy="0"/>
          </a:xfrm>
          <a:prstGeom prst="line">
            <a:avLst/>
          </a:prstGeom>
          <a:ln cap="flat" w="19050">
            <a:solidFill>
              <a:srgbClr val="000000"/>
            </a:solidFill>
            <a:prstDash val="solid"/>
            <a:headEnd type="none" len="sm" w="sm"/>
            <a:tailEnd type="none" len="sm" w="sm"/>
          </a:ln>
        </p:spPr>
      </p:sp>
      <p:sp>
        <p:nvSpPr>
          <p:cNvPr name="Freeform 5" id="5"/>
          <p:cNvSpPr/>
          <p:nvPr/>
        </p:nvSpPr>
        <p:spPr>
          <a:xfrm flipH="false" flipV="false" rot="0">
            <a:off x="1028700" y="9107214"/>
            <a:ext cx="6906781" cy="302172"/>
          </a:xfrm>
          <a:custGeom>
            <a:avLst/>
            <a:gdLst/>
            <a:ahLst/>
            <a:cxnLst/>
            <a:rect r="r" b="b" t="t" l="l"/>
            <a:pathLst>
              <a:path h="302172" w="6906781">
                <a:moveTo>
                  <a:pt x="0" y="0"/>
                </a:moveTo>
                <a:lnTo>
                  <a:pt x="6906781" y="0"/>
                </a:lnTo>
                <a:lnTo>
                  <a:pt x="6906781" y="302172"/>
                </a:lnTo>
                <a:lnTo>
                  <a:pt x="0" y="302172"/>
                </a:lnTo>
                <a:lnTo>
                  <a:pt x="0" y="0"/>
                </a:lnTo>
                <a:close/>
              </a:path>
            </a:pathLst>
          </a:custGeom>
          <a:blipFill>
            <a:blip r:embed="rId3"/>
            <a:stretch>
              <a:fillRect l="0" t="0" r="0" b="0"/>
            </a:stretch>
          </a:blipFill>
        </p:spPr>
      </p:sp>
      <p:sp>
        <p:nvSpPr>
          <p:cNvPr name="Freeform 6" id="6"/>
          <p:cNvSpPr/>
          <p:nvPr/>
        </p:nvSpPr>
        <p:spPr>
          <a:xfrm flipH="false" flipV="false" rot="0">
            <a:off x="8085470" y="2819428"/>
            <a:ext cx="9983339" cy="5621054"/>
          </a:xfrm>
          <a:custGeom>
            <a:avLst/>
            <a:gdLst/>
            <a:ahLst/>
            <a:cxnLst/>
            <a:rect r="r" b="b" t="t" l="l"/>
            <a:pathLst>
              <a:path h="5621054" w="9983339">
                <a:moveTo>
                  <a:pt x="0" y="0"/>
                </a:moveTo>
                <a:lnTo>
                  <a:pt x="9983339" y="0"/>
                </a:lnTo>
                <a:lnTo>
                  <a:pt x="9983339" y="5621054"/>
                </a:lnTo>
                <a:lnTo>
                  <a:pt x="0" y="5621054"/>
                </a:lnTo>
                <a:lnTo>
                  <a:pt x="0" y="0"/>
                </a:lnTo>
                <a:close/>
              </a:path>
            </a:pathLst>
          </a:custGeom>
          <a:blipFill>
            <a:blip r:embed="rId4"/>
            <a:stretch>
              <a:fillRect l="0" t="0" r="0" b="0"/>
            </a:stretch>
          </a:blipFill>
        </p:spPr>
      </p:sp>
      <p:sp>
        <p:nvSpPr>
          <p:cNvPr name="Freeform 7" id="7"/>
          <p:cNvSpPr/>
          <p:nvPr/>
        </p:nvSpPr>
        <p:spPr>
          <a:xfrm flipH="false" flipV="false" rot="0">
            <a:off x="878935" y="238048"/>
            <a:ext cx="7206310" cy="4303164"/>
          </a:xfrm>
          <a:custGeom>
            <a:avLst/>
            <a:gdLst/>
            <a:ahLst/>
            <a:cxnLst/>
            <a:rect r="r" b="b" t="t" l="l"/>
            <a:pathLst>
              <a:path h="4303164" w="7206310">
                <a:moveTo>
                  <a:pt x="0" y="0"/>
                </a:moveTo>
                <a:lnTo>
                  <a:pt x="7206310" y="0"/>
                </a:lnTo>
                <a:lnTo>
                  <a:pt x="7206310" y="4303164"/>
                </a:lnTo>
                <a:lnTo>
                  <a:pt x="0" y="4303164"/>
                </a:lnTo>
                <a:lnTo>
                  <a:pt x="0" y="0"/>
                </a:lnTo>
                <a:close/>
              </a:path>
            </a:pathLst>
          </a:custGeom>
          <a:blipFill>
            <a:blip r:embed="rId5"/>
            <a:stretch>
              <a:fillRect l="0" t="-334" r="0" b="-334"/>
            </a:stretch>
          </a:blipFill>
        </p:spPr>
      </p:sp>
      <p:sp>
        <p:nvSpPr>
          <p:cNvPr name="Freeform 8" id="8"/>
          <p:cNvSpPr/>
          <p:nvPr/>
        </p:nvSpPr>
        <p:spPr>
          <a:xfrm flipH="false" flipV="false" rot="0">
            <a:off x="878935" y="4541212"/>
            <a:ext cx="7206310" cy="4304893"/>
          </a:xfrm>
          <a:custGeom>
            <a:avLst/>
            <a:gdLst/>
            <a:ahLst/>
            <a:cxnLst/>
            <a:rect r="r" b="b" t="t" l="l"/>
            <a:pathLst>
              <a:path h="4304893" w="7206310">
                <a:moveTo>
                  <a:pt x="0" y="0"/>
                </a:moveTo>
                <a:lnTo>
                  <a:pt x="7206310" y="0"/>
                </a:lnTo>
                <a:lnTo>
                  <a:pt x="7206310" y="4304893"/>
                </a:lnTo>
                <a:lnTo>
                  <a:pt x="0" y="4304893"/>
                </a:lnTo>
                <a:lnTo>
                  <a:pt x="0" y="0"/>
                </a:lnTo>
                <a:close/>
              </a:path>
            </a:pathLst>
          </a:custGeom>
          <a:blipFill>
            <a:blip r:embed="rId6"/>
            <a:stretch>
              <a:fillRect l="0" t="0" r="0" b="0"/>
            </a:stretch>
          </a:blipFill>
        </p:spPr>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318586" y="962025"/>
            <a:ext cx="6940714" cy="1049110"/>
          </a:xfrm>
          <a:prstGeom prst="rect">
            <a:avLst/>
          </a:prstGeom>
        </p:spPr>
        <p:txBody>
          <a:bodyPr anchor="t" rtlCol="false" tIns="0" lIns="0" bIns="0" rIns="0">
            <a:spAutoFit/>
          </a:bodyPr>
          <a:lstStyle/>
          <a:p>
            <a:pPr algn="r">
              <a:lnSpc>
                <a:spcPts val="8402"/>
              </a:lnSpc>
            </a:pPr>
            <a:r>
              <a:rPr lang="en-US" sz="6463" spc="1938">
                <a:solidFill>
                  <a:srgbClr val="862634"/>
                </a:solidFill>
                <a:latin typeface="League Gothic"/>
                <a:ea typeface="League Gothic"/>
                <a:cs typeface="League Gothic"/>
                <a:sym typeface="League Gothic"/>
              </a:rPr>
              <a:t>RESULTS</a:t>
            </a:r>
          </a:p>
        </p:txBody>
      </p:sp>
      <p:sp>
        <p:nvSpPr>
          <p:cNvPr name="AutoShape 3" id="3"/>
          <p:cNvSpPr/>
          <p:nvPr/>
        </p:nvSpPr>
        <p:spPr>
          <a:xfrm>
            <a:off x="1028700" y="1404938"/>
            <a:ext cx="12048440" cy="0"/>
          </a:xfrm>
          <a:prstGeom prst="line">
            <a:avLst/>
          </a:prstGeom>
          <a:ln cap="flat" w="19050">
            <a:solidFill>
              <a:srgbClr val="000000"/>
            </a:solidFill>
            <a:prstDash val="solid"/>
            <a:headEnd type="none" len="sm" w="sm"/>
            <a:tailEnd type="none" len="sm" w="sm"/>
          </a:ln>
        </p:spPr>
      </p:sp>
      <p:sp>
        <p:nvSpPr>
          <p:cNvPr name="AutoShape 4" id="4"/>
          <p:cNvSpPr/>
          <p:nvPr/>
        </p:nvSpPr>
        <p:spPr>
          <a:xfrm>
            <a:off x="8301543" y="9258300"/>
            <a:ext cx="8957757" cy="0"/>
          </a:xfrm>
          <a:prstGeom prst="line">
            <a:avLst/>
          </a:prstGeom>
          <a:ln cap="flat" w="19050">
            <a:solidFill>
              <a:srgbClr val="000000"/>
            </a:solidFill>
            <a:prstDash val="solid"/>
            <a:headEnd type="none" len="sm" w="sm"/>
            <a:tailEnd type="none" len="sm" w="sm"/>
          </a:ln>
        </p:spPr>
      </p:sp>
      <p:sp>
        <p:nvSpPr>
          <p:cNvPr name="Freeform 5" id="5"/>
          <p:cNvSpPr/>
          <p:nvPr/>
        </p:nvSpPr>
        <p:spPr>
          <a:xfrm flipH="false" flipV="false" rot="0">
            <a:off x="1028700" y="9107214"/>
            <a:ext cx="6906781" cy="302172"/>
          </a:xfrm>
          <a:custGeom>
            <a:avLst/>
            <a:gdLst/>
            <a:ahLst/>
            <a:cxnLst/>
            <a:rect r="r" b="b" t="t" l="l"/>
            <a:pathLst>
              <a:path h="302172" w="6906781">
                <a:moveTo>
                  <a:pt x="0" y="0"/>
                </a:moveTo>
                <a:lnTo>
                  <a:pt x="6906781" y="0"/>
                </a:lnTo>
                <a:lnTo>
                  <a:pt x="6906781" y="302172"/>
                </a:lnTo>
                <a:lnTo>
                  <a:pt x="0" y="302172"/>
                </a:lnTo>
                <a:lnTo>
                  <a:pt x="0" y="0"/>
                </a:lnTo>
                <a:close/>
              </a:path>
            </a:pathLst>
          </a:custGeom>
          <a:blipFill>
            <a:blip r:embed="rId3"/>
            <a:stretch>
              <a:fillRect l="0" t="0" r="0" b="0"/>
            </a:stretch>
          </a:blipFill>
        </p:spPr>
      </p:sp>
      <p:sp>
        <p:nvSpPr>
          <p:cNvPr name="Freeform 6" id="6"/>
          <p:cNvSpPr/>
          <p:nvPr/>
        </p:nvSpPr>
        <p:spPr>
          <a:xfrm flipH="false" flipV="false" rot="0">
            <a:off x="44316" y="0"/>
            <a:ext cx="13179787" cy="10189623"/>
          </a:xfrm>
          <a:custGeom>
            <a:avLst/>
            <a:gdLst/>
            <a:ahLst/>
            <a:cxnLst/>
            <a:rect r="r" b="b" t="t" l="l"/>
            <a:pathLst>
              <a:path h="10189623" w="13179787">
                <a:moveTo>
                  <a:pt x="0" y="0"/>
                </a:moveTo>
                <a:lnTo>
                  <a:pt x="13179787" y="0"/>
                </a:lnTo>
                <a:lnTo>
                  <a:pt x="13179787" y="10189623"/>
                </a:lnTo>
                <a:lnTo>
                  <a:pt x="0" y="10189623"/>
                </a:lnTo>
                <a:lnTo>
                  <a:pt x="0" y="0"/>
                </a:lnTo>
                <a:close/>
              </a:path>
            </a:pathLst>
          </a:custGeom>
          <a:blipFill>
            <a:blip r:embed="rId4"/>
            <a:stretch>
              <a:fillRect l="0" t="0" r="0" b="0"/>
            </a:stretch>
          </a:blipFill>
        </p:spPr>
      </p:sp>
      <p:sp>
        <p:nvSpPr>
          <p:cNvPr name="Freeform 7" id="7"/>
          <p:cNvSpPr/>
          <p:nvPr/>
        </p:nvSpPr>
        <p:spPr>
          <a:xfrm flipH="false" flipV="false" rot="0">
            <a:off x="13224103" y="5192189"/>
            <a:ext cx="5063897" cy="3915025"/>
          </a:xfrm>
          <a:custGeom>
            <a:avLst/>
            <a:gdLst/>
            <a:ahLst/>
            <a:cxnLst/>
            <a:rect r="r" b="b" t="t" l="l"/>
            <a:pathLst>
              <a:path h="3915025" w="5063897">
                <a:moveTo>
                  <a:pt x="0" y="0"/>
                </a:moveTo>
                <a:lnTo>
                  <a:pt x="5063897" y="0"/>
                </a:lnTo>
                <a:lnTo>
                  <a:pt x="5063897" y="3915025"/>
                </a:lnTo>
                <a:lnTo>
                  <a:pt x="0" y="3915025"/>
                </a:lnTo>
                <a:lnTo>
                  <a:pt x="0" y="0"/>
                </a:lnTo>
                <a:close/>
              </a:path>
            </a:pathLst>
          </a:custGeom>
          <a:blipFill>
            <a:blip r:embed="rId5"/>
            <a:stretch>
              <a:fillRect l="0" t="0" r="0" b="0"/>
            </a:stretch>
          </a:blipFill>
        </p:spPr>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rot="0">
            <a:off x="1028700" y="1042988"/>
            <a:ext cx="6492240" cy="0"/>
          </a:xfrm>
          <a:prstGeom prst="line">
            <a:avLst/>
          </a:prstGeom>
          <a:ln cap="flat" w="19050">
            <a:solidFill>
              <a:srgbClr val="000000"/>
            </a:solidFill>
            <a:prstDash val="solid"/>
            <a:headEnd type="none" len="sm" w="sm"/>
            <a:tailEnd type="none" len="sm" w="sm"/>
          </a:ln>
        </p:spPr>
      </p:sp>
      <p:sp>
        <p:nvSpPr>
          <p:cNvPr name="TextBox 3" id="3"/>
          <p:cNvSpPr txBox="true"/>
          <p:nvPr/>
        </p:nvSpPr>
        <p:spPr>
          <a:xfrm rot="0">
            <a:off x="7989909" y="971550"/>
            <a:ext cx="9269391" cy="786765"/>
          </a:xfrm>
          <a:prstGeom prst="rect">
            <a:avLst/>
          </a:prstGeom>
        </p:spPr>
        <p:txBody>
          <a:bodyPr anchor="t" rtlCol="false" tIns="0" lIns="0" bIns="0" rIns="0">
            <a:spAutoFit/>
          </a:bodyPr>
          <a:lstStyle/>
          <a:p>
            <a:pPr algn="r">
              <a:lnSpc>
                <a:spcPts val="6240"/>
              </a:lnSpc>
            </a:pPr>
            <a:r>
              <a:rPr lang="en-US" sz="4800" spc="1440">
                <a:solidFill>
                  <a:srgbClr val="862634"/>
                </a:solidFill>
                <a:latin typeface="League Gothic"/>
                <a:ea typeface="League Gothic"/>
                <a:cs typeface="League Gothic"/>
                <a:sym typeface="League Gothic"/>
              </a:rPr>
              <a:t>SWOT ANALYSIS</a:t>
            </a:r>
          </a:p>
        </p:txBody>
      </p:sp>
      <p:sp>
        <p:nvSpPr>
          <p:cNvPr name="Freeform 4" id="4"/>
          <p:cNvSpPr/>
          <p:nvPr/>
        </p:nvSpPr>
        <p:spPr>
          <a:xfrm flipH="false" flipV="false" rot="0">
            <a:off x="3672958" y="1998679"/>
            <a:ext cx="11423863" cy="7853906"/>
          </a:xfrm>
          <a:custGeom>
            <a:avLst/>
            <a:gdLst/>
            <a:ahLst/>
            <a:cxnLst/>
            <a:rect r="r" b="b" t="t" l="l"/>
            <a:pathLst>
              <a:path h="7853906" w="11423863">
                <a:moveTo>
                  <a:pt x="0" y="0"/>
                </a:moveTo>
                <a:lnTo>
                  <a:pt x="11423862" y="0"/>
                </a:lnTo>
                <a:lnTo>
                  <a:pt x="11423862" y="7853906"/>
                </a:lnTo>
                <a:lnTo>
                  <a:pt x="0" y="785390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5" id="5"/>
          <p:cNvSpPr txBox="true"/>
          <p:nvPr/>
        </p:nvSpPr>
        <p:spPr>
          <a:xfrm rot="0">
            <a:off x="3888036" y="2346884"/>
            <a:ext cx="5278266" cy="3500721"/>
          </a:xfrm>
          <a:prstGeom prst="rect">
            <a:avLst/>
          </a:prstGeom>
        </p:spPr>
        <p:txBody>
          <a:bodyPr anchor="t" rtlCol="false" tIns="0" lIns="0" bIns="0" rIns="0">
            <a:spAutoFit/>
          </a:bodyPr>
          <a:lstStyle/>
          <a:p>
            <a:pPr algn="l">
              <a:lnSpc>
                <a:spcPts val="3604"/>
              </a:lnSpc>
            </a:pPr>
            <a:r>
              <a:rPr lang="en-US" sz="2402" spc="60" b="true">
                <a:solidFill>
                  <a:srgbClr val="000000"/>
                </a:solidFill>
                <a:latin typeface="Acherus Militant Bold"/>
                <a:ea typeface="Acherus Militant Bold"/>
                <a:cs typeface="Acherus Militant Bold"/>
                <a:sym typeface="Acherus Militant Bold"/>
              </a:rPr>
              <a:t>Strengths:</a:t>
            </a:r>
          </a:p>
          <a:p>
            <a:pPr algn="l" marL="518783" indent="-259391" lvl="1">
              <a:lnSpc>
                <a:spcPts val="3604"/>
              </a:lnSpc>
              <a:buFont typeface="Arial"/>
              <a:buChar char="•"/>
            </a:pPr>
            <a:r>
              <a:rPr lang="en-US" sz="2402" spc="60">
                <a:solidFill>
                  <a:srgbClr val="000000"/>
                </a:solidFill>
                <a:latin typeface="Acherus Militant Light"/>
                <a:ea typeface="Acherus Militant Light"/>
                <a:cs typeface="Acherus Militant Light"/>
                <a:sym typeface="Acherus Militant Light"/>
              </a:rPr>
              <a:t>There is an organization in charge of trails already</a:t>
            </a:r>
          </a:p>
          <a:p>
            <a:pPr algn="l" marL="518783" indent="-259391" lvl="1">
              <a:lnSpc>
                <a:spcPts val="3604"/>
              </a:lnSpc>
              <a:buFont typeface="Arial"/>
              <a:buChar char="•"/>
            </a:pPr>
            <a:r>
              <a:rPr lang="en-US" sz="2402" spc="60">
                <a:solidFill>
                  <a:srgbClr val="000000"/>
                </a:solidFill>
                <a:latin typeface="Acherus Militant Light"/>
                <a:ea typeface="Acherus Militant Light"/>
                <a:cs typeface="Acherus Militant Light"/>
                <a:sym typeface="Acherus Militant Light"/>
              </a:rPr>
              <a:t>Existing budget</a:t>
            </a:r>
          </a:p>
          <a:p>
            <a:pPr algn="l" marL="518783" indent="-259391" lvl="1">
              <a:lnSpc>
                <a:spcPts val="3604"/>
              </a:lnSpc>
              <a:buFont typeface="Arial"/>
              <a:buChar char="•"/>
            </a:pPr>
            <a:r>
              <a:rPr lang="en-US" sz="2402" spc="60">
                <a:solidFill>
                  <a:srgbClr val="000000"/>
                </a:solidFill>
                <a:latin typeface="Acherus Militant Light"/>
                <a:ea typeface="Acherus Militant Light"/>
                <a:cs typeface="Acherus Militant Light"/>
                <a:sym typeface="Acherus Militant Light"/>
              </a:rPr>
              <a:t>Fair amount of awareness and use</a:t>
            </a:r>
          </a:p>
          <a:p>
            <a:pPr algn="l" marL="518783" indent="-259391" lvl="1">
              <a:lnSpc>
                <a:spcPts val="3604"/>
              </a:lnSpc>
              <a:buFont typeface="Arial"/>
              <a:buChar char="•"/>
            </a:pPr>
            <a:r>
              <a:rPr lang="en-US" sz="2402" spc="60">
                <a:solidFill>
                  <a:srgbClr val="000000"/>
                </a:solidFill>
                <a:latin typeface="Acherus Militant Light"/>
                <a:ea typeface="Acherus Militant Light"/>
                <a:cs typeface="Acherus Militant Light"/>
                <a:sym typeface="Acherus Militant Light"/>
              </a:rPr>
              <a:t>Word of mouth is high</a:t>
            </a:r>
          </a:p>
          <a:p>
            <a:pPr algn="l">
              <a:lnSpc>
                <a:spcPts val="2796"/>
              </a:lnSpc>
            </a:pPr>
          </a:p>
        </p:txBody>
      </p:sp>
      <p:sp>
        <p:nvSpPr>
          <p:cNvPr name="TextBox 6" id="6"/>
          <p:cNvSpPr txBox="true"/>
          <p:nvPr/>
        </p:nvSpPr>
        <p:spPr>
          <a:xfrm rot="0">
            <a:off x="9818555" y="2346884"/>
            <a:ext cx="5278266" cy="3052056"/>
          </a:xfrm>
          <a:prstGeom prst="rect">
            <a:avLst/>
          </a:prstGeom>
        </p:spPr>
        <p:txBody>
          <a:bodyPr anchor="t" rtlCol="false" tIns="0" lIns="0" bIns="0" rIns="0">
            <a:spAutoFit/>
          </a:bodyPr>
          <a:lstStyle/>
          <a:p>
            <a:pPr algn="l">
              <a:lnSpc>
                <a:spcPts val="3604"/>
              </a:lnSpc>
            </a:pPr>
            <a:r>
              <a:rPr lang="en-US" sz="2402" spc="60" b="true">
                <a:solidFill>
                  <a:srgbClr val="000000"/>
                </a:solidFill>
                <a:latin typeface="Acherus Militant Bold"/>
                <a:ea typeface="Acherus Militant Bold"/>
                <a:cs typeface="Acherus Militant Bold"/>
                <a:sym typeface="Acherus Militant Bold"/>
              </a:rPr>
              <a:t>Weaknesses:</a:t>
            </a:r>
          </a:p>
          <a:p>
            <a:pPr algn="l" marL="518783" indent="-259391" lvl="1">
              <a:lnSpc>
                <a:spcPts val="3604"/>
              </a:lnSpc>
              <a:buFont typeface="Arial"/>
              <a:buChar char="•"/>
            </a:pPr>
            <a:r>
              <a:rPr lang="en-US" sz="2402" spc="60">
                <a:solidFill>
                  <a:srgbClr val="000000"/>
                </a:solidFill>
                <a:latin typeface="Acherus Militant"/>
                <a:ea typeface="Acherus Militant"/>
                <a:cs typeface="Acherus Militant"/>
                <a:sym typeface="Acherus Militant"/>
              </a:rPr>
              <a:t>No social media or webpage for the trails in specificity</a:t>
            </a:r>
          </a:p>
          <a:p>
            <a:pPr algn="l" marL="518783" indent="-259391" lvl="1">
              <a:lnSpc>
                <a:spcPts val="3604"/>
              </a:lnSpc>
              <a:buFont typeface="Arial"/>
              <a:buChar char="•"/>
            </a:pPr>
            <a:r>
              <a:rPr lang="en-US" sz="2402" spc="60">
                <a:solidFill>
                  <a:srgbClr val="000000"/>
                </a:solidFill>
                <a:latin typeface="Acherus Militant"/>
                <a:ea typeface="Acherus Militant"/>
                <a:cs typeface="Acherus Militant"/>
                <a:sym typeface="Acherus Militant"/>
              </a:rPr>
              <a:t>Parking</a:t>
            </a:r>
          </a:p>
          <a:p>
            <a:pPr algn="l" marL="518783" indent="-259391" lvl="1">
              <a:lnSpc>
                <a:spcPts val="3604"/>
              </a:lnSpc>
              <a:buFont typeface="Arial"/>
              <a:buChar char="•"/>
            </a:pPr>
            <a:r>
              <a:rPr lang="en-US" sz="2402" spc="60">
                <a:solidFill>
                  <a:srgbClr val="000000"/>
                </a:solidFill>
                <a:latin typeface="Acherus Militant"/>
                <a:ea typeface="Acherus Militant"/>
                <a:cs typeface="Acherus Militant"/>
                <a:sym typeface="Acherus Militant"/>
              </a:rPr>
              <a:t>Lighting</a:t>
            </a:r>
          </a:p>
          <a:p>
            <a:pPr algn="l" marL="518783" indent="-259391" lvl="1">
              <a:lnSpc>
                <a:spcPts val="3604"/>
              </a:lnSpc>
              <a:buFont typeface="Arial"/>
              <a:buChar char="•"/>
            </a:pPr>
            <a:r>
              <a:rPr lang="en-US" sz="2402" spc="60">
                <a:solidFill>
                  <a:srgbClr val="000000"/>
                </a:solidFill>
                <a:latin typeface="Acherus Militant"/>
                <a:ea typeface="Acherus Militant"/>
                <a:cs typeface="Acherus Militant"/>
                <a:sym typeface="Acherus Militant"/>
              </a:rPr>
              <a:t>Signage</a:t>
            </a:r>
          </a:p>
          <a:p>
            <a:pPr algn="l">
              <a:lnSpc>
                <a:spcPts val="2796"/>
              </a:lnSpc>
            </a:pPr>
          </a:p>
        </p:txBody>
      </p:sp>
      <p:sp>
        <p:nvSpPr>
          <p:cNvPr name="TextBox 7" id="7"/>
          <p:cNvSpPr txBox="true"/>
          <p:nvPr/>
        </p:nvSpPr>
        <p:spPr>
          <a:xfrm rot="0">
            <a:off x="3888036" y="6287769"/>
            <a:ext cx="5278266" cy="3500721"/>
          </a:xfrm>
          <a:prstGeom prst="rect">
            <a:avLst/>
          </a:prstGeom>
        </p:spPr>
        <p:txBody>
          <a:bodyPr anchor="t" rtlCol="false" tIns="0" lIns="0" bIns="0" rIns="0">
            <a:spAutoFit/>
          </a:bodyPr>
          <a:lstStyle/>
          <a:p>
            <a:pPr algn="l">
              <a:lnSpc>
                <a:spcPts val="3604"/>
              </a:lnSpc>
            </a:pPr>
            <a:r>
              <a:rPr lang="en-US" sz="2402" spc="60" b="true">
                <a:solidFill>
                  <a:srgbClr val="000000"/>
                </a:solidFill>
                <a:latin typeface="Acherus Militant Bold"/>
                <a:ea typeface="Acherus Militant Bold"/>
                <a:cs typeface="Acherus Militant Bold"/>
                <a:sym typeface="Acherus Militant Bold"/>
              </a:rPr>
              <a:t>Opportunities:</a:t>
            </a:r>
          </a:p>
          <a:p>
            <a:pPr algn="l" marL="518783" indent="-259391" lvl="1">
              <a:lnSpc>
                <a:spcPts val="3604"/>
              </a:lnSpc>
              <a:buFont typeface="Arial"/>
              <a:buChar char="•"/>
            </a:pPr>
            <a:r>
              <a:rPr lang="en-US" sz="2402" spc="60">
                <a:solidFill>
                  <a:srgbClr val="000000"/>
                </a:solidFill>
                <a:latin typeface="Acherus Militant"/>
                <a:ea typeface="Acherus Militant"/>
                <a:cs typeface="Acherus Militant"/>
                <a:sym typeface="Acherus Militant"/>
              </a:rPr>
              <a:t>Funding from governement</a:t>
            </a:r>
          </a:p>
          <a:p>
            <a:pPr algn="l" marL="518783" indent="-259391" lvl="1">
              <a:lnSpc>
                <a:spcPts val="3604"/>
              </a:lnSpc>
              <a:buFont typeface="Arial"/>
              <a:buChar char="•"/>
            </a:pPr>
            <a:r>
              <a:rPr lang="en-US" sz="2402" spc="60">
                <a:solidFill>
                  <a:srgbClr val="000000"/>
                </a:solidFill>
                <a:latin typeface="Acherus Militant"/>
                <a:ea typeface="Acherus Militant"/>
                <a:cs typeface="Acherus Militant"/>
                <a:sym typeface="Acherus Militant"/>
              </a:rPr>
              <a:t>Development of the trails</a:t>
            </a:r>
          </a:p>
          <a:p>
            <a:pPr algn="l" marL="518783" indent="-259391" lvl="1">
              <a:lnSpc>
                <a:spcPts val="3604"/>
              </a:lnSpc>
              <a:buFont typeface="Arial"/>
              <a:buChar char="•"/>
            </a:pPr>
            <a:r>
              <a:rPr lang="en-US" sz="2402" spc="60">
                <a:solidFill>
                  <a:srgbClr val="000000"/>
                </a:solidFill>
                <a:latin typeface="Acherus Militant"/>
                <a:ea typeface="Acherus Militant"/>
                <a:cs typeface="Acherus Militant"/>
                <a:sym typeface="Acherus Militant"/>
              </a:rPr>
              <a:t>Hosting of community events</a:t>
            </a:r>
          </a:p>
          <a:p>
            <a:pPr algn="l" marL="518783" indent="-259391" lvl="1">
              <a:lnSpc>
                <a:spcPts val="3604"/>
              </a:lnSpc>
              <a:buFont typeface="Arial"/>
              <a:buChar char="•"/>
            </a:pPr>
            <a:r>
              <a:rPr lang="en-US" sz="2402" spc="60">
                <a:solidFill>
                  <a:srgbClr val="000000"/>
                </a:solidFill>
                <a:latin typeface="Acherus Militant"/>
                <a:ea typeface="Acherus Militant"/>
                <a:cs typeface="Acherus Militant"/>
                <a:sym typeface="Acherus Militant"/>
              </a:rPr>
              <a:t>Partnerships with students</a:t>
            </a:r>
          </a:p>
          <a:p>
            <a:pPr algn="l" marL="518783" indent="-259391" lvl="1">
              <a:lnSpc>
                <a:spcPts val="3604"/>
              </a:lnSpc>
              <a:buFont typeface="Arial"/>
              <a:buChar char="•"/>
            </a:pPr>
            <a:r>
              <a:rPr lang="en-US" sz="2402" spc="60">
                <a:solidFill>
                  <a:srgbClr val="000000"/>
                </a:solidFill>
                <a:latin typeface="Acherus Militant Light"/>
                <a:ea typeface="Acherus Militant Light"/>
                <a:cs typeface="Acherus Militant Light"/>
                <a:sym typeface="Acherus Militant Light"/>
              </a:rPr>
              <a:t>Sponsorship opportunities along the trails</a:t>
            </a:r>
          </a:p>
          <a:p>
            <a:pPr algn="l">
              <a:lnSpc>
                <a:spcPts val="2796"/>
              </a:lnSpc>
            </a:pPr>
          </a:p>
        </p:txBody>
      </p:sp>
      <p:sp>
        <p:nvSpPr>
          <p:cNvPr name="TextBox 8" id="8"/>
          <p:cNvSpPr txBox="true"/>
          <p:nvPr/>
        </p:nvSpPr>
        <p:spPr>
          <a:xfrm rot="0">
            <a:off x="9890302" y="6351864"/>
            <a:ext cx="5278266" cy="3500721"/>
          </a:xfrm>
          <a:prstGeom prst="rect">
            <a:avLst/>
          </a:prstGeom>
        </p:spPr>
        <p:txBody>
          <a:bodyPr anchor="t" rtlCol="false" tIns="0" lIns="0" bIns="0" rIns="0">
            <a:spAutoFit/>
          </a:bodyPr>
          <a:lstStyle/>
          <a:p>
            <a:pPr algn="l">
              <a:lnSpc>
                <a:spcPts val="3604"/>
              </a:lnSpc>
            </a:pPr>
            <a:r>
              <a:rPr lang="en-US" sz="2402" spc="60" b="true">
                <a:solidFill>
                  <a:srgbClr val="000000"/>
                </a:solidFill>
                <a:latin typeface="Acherus Militant Bold"/>
                <a:ea typeface="Acherus Militant Bold"/>
                <a:cs typeface="Acherus Militant Bold"/>
                <a:sym typeface="Acherus Militant Bold"/>
              </a:rPr>
              <a:t>       Threats:</a:t>
            </a:r>
          </a:p>
          <a:p>
            <a:pPr algn="l" marL="518783" indent="-259391" lvl="1">
              <a:lnSpc>
                <a:spcPts val="3604"/>
              </a:lnSpc>
              <a:buFont typeface="Arial"/>
              <a:buChar char="•"/>
            </a:pPr>
            <a:r>
              <a:rPr lang="en-US" sz="2402" spc="60">
                <a:solidFill>
                  <a:srgbClr val="000000"/>
                </a:solidFill>
                <a:latin typeface="Acherus Militant"/>
                <a:ea typeface="Acherus Militant"/>
                <a:cs typeface="Acherus Militant"/>
                <a:sym typeface="Acherus Militant"/>
              </a:rPr>
              <a:t>Weather affects usage</a:t>
            </a:r>
          </a:p>
          <a:p>
            <a:pPr algn="l" marL="518783" indent="-259391" lvl="1">
              <a:lnSpc>
                <a:spcPts val="3604"/>
              </a:lnSpc>
              <a:buFont typeface="Arial"/>
              <a:buChar char="•"/>
            </a:pPr>
            <a:r>
              <a:rPr lang="en-US" sz="2402" spc="60">
                <a:solidFill>
                  <a:srgbClr val="000000"/>
                </a:solidFill>
                <a:latin typeface="Acherus Militant"/>
                <a:ea typeface="Acherus Militant"/>
                <a:cs typeface="Acherus Militant"/>
                <a:sym typeface="Acherus Militant"/>
              </a:rPr>
              <a:t>Competition with other trails in the area</a:t>
            </a:r>
          </a:p>
          <a:p>
            <a:pPr algn="l" marL="518783" indent="-259391" lvl="1">
              <a:lnSpc>
                <a:spcPts val="3604"/>
              </a:lnSpc>
              <a:buFont typeface="Arial"/>
              <a:buChar char="•"/>
            </a:pPr>
            <a:r>
              <a:rPr lang="en-US" sz="2402" spc="60">
                <a:solidFill>
                  <a:srgbClr val="000000"/>
                </a:solidFill>
                <a:latin typeface="Acherus Militant"/>
                <a:ea typeface="Acherus Militant"/>
                <a:cs typeface="Acherus Militant"/>
                <a:sym typeface="Acherus Militant"/>
              </a:rPr>
              <a:t>Vandalism, littering</a:t>
            </a:r>
          </a:p>
          <a:p>
            <a:pPr algn="l" marL="518783" indent="-259391" lvl="1">
              <a:lnSpc>
                <a:spcPts val="3604"/>
              </a:lnSpc>
              <a:buFont typeface="Arial"/>
              <a:buChar char="•"/>
            </a:pPr>
            <a:r>
              <a:rPr lang="en-US" sz="2402" spc="60">
                <a:solidFill>
                  <a:srgbClr val="000000"/>
                </a:solidFill>
                <a:latin typeface="Acherus Militant"/>
                <a:ea typeface="Acherus Militant"/>
                <a:cs typeface="Acherus Militant"/>
                <a:sym typeface="Acherus Militant"/>
              </a:rPr>
              <a:t>Excessive dependency on motor vehicles</a:t>
            </a:r>
          </a:p>
          <a:p>
            <a:pPr algn="l">
              <a:lnSpc>
                <a:spcPts val="2796"/>
              </a:lnSpc>
            </a:pP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a:off x="1028700" y="1260158"/>
            <a:ext cx="9393783" cy="0"/>
          </a:xfrm>
          <a:prstGeom prst="line">
            <a:avLst/>
          </a:prstGeom>
          <a:ln cap="flat" w="19050">
            <a:solidFill>
              <a:srgbClr val="000000"/>
            </a:solidFill>
            <a:prstDash val="solid"/>
            <a:headEnd type="none" len="sm" w="sm"/>
            <a:tailEnd type="none" len="sm" w="sm"/>
          </a:ln>
        </p:spPr>
      </p:sp>
      <p:sp>
        <p:nvSpPr>
          <p:cNvPr name="Freeform 3" id="3"/>
          <p:cNvSpPr/>
          <p:nvPr/>
        </p:nvSpPr>
        <p:spPr>
          <a:xfrm flipH="false" flipV="false" rot="0">
            <a:off x="1028700" y="2072050"/>
            <a:ext cx="2682122" cy="3576162"/>
          </a:xfrm>
          <a:custGeom>
            <a:avLst/>
            <a:gdLst/>
            <a:ahLst/>
            <a:cxnLst/>
            <a:rect r="r" b="b" t="t" l="l"/>
            <a:pathLst>
              <a:path h="3576162" w="2682122">
                <a:moveTo>
                  <a:pt x="0" y="0"/>
                </a:moveTo>
                <a:lnTo>
                  <a:pt x="2682122" y="0"/>
                </a:lnTo>
                <a:lnTo>
                  <a:pt x="2682122" y="3576162"/>
                </a:lnTo>
                <a:lnTo>
                  <a:pt x="0" y="3576162"/>
                </a:lnTo>
                <a:lnTo>
                  <a:pt x="0" y="0"/>
                </a:lnTo>
                <a:close/>
              </a:path>
            </a:pathLst>
          </a:custGeom>
          <a:blipFill>
            <a:blip r:embed="rId3"/>
            <a:stretch>
              <a:fillRect l="0" t="0" r="0" b="0"/>
            </a:stretch>
          </a:blipFill>
        </p:spPr>
      </p:sp>
      <p:sp>
        <p:nvSpPr>
          <p:cNvPr name="Freeform 4" id="4"/>
          <p:cNvSpPr/>
          <p:nvPr/>
        </p:nvSpPr>
        <p:spPr>
          <a:xfrm flipH="false" flipV="false" rot="0">
            <a:off x="4462542" y="5112867"/>
            <a:ext cx="2749332" cy="3669183"/>
          </a:xfrm>
          <a:custGeom>
            <a:avLst/>
            <a:gdLst/>
            <a:ahLst/>
            <a:cxnLst/>
            <a:rect r="r" b="b" t="t" l="l"/>
            <a:pathLst>
              <a:path h="3669183" w="2749332">
                <a:moveTo>
                  <a:pt x="0" y="0"/>
                </a:moveTo>
                <a:lnTo>
                  <a:pt x="2749332" y="0"/>
                </a:lnTo>
                <a:lnTo>
                  <a:pt x="2749332" y="3669183"/>
                </a:lnTo>
                <a:lnTo>
                  <a:pt x="0" y="3669183"/>
                </a:lnTo>
                <a:lnTo>
                  <a:pt x="0" y="0"/>
                </a:lnTo>
                <a:close/>
              </a:path>
            </a:pathLst>
          </a:custGeom>
          <a:blipFill>
            <a:blip r:embed="rId4"/>
            <a:stretch>
              <a:fillRect l="0" t="0" r="0" b="0"/>
            </a:stretch>
          </a:blipFill>
        </p:spPr>
      </p:sp>
      <p:sp>
        <p:nvSpPr>
          <p:cNvPr name="Freeform 5" id="5"/>
          <p:cNvSpPr/>
          <p:nvPr/>
        </p:nvSpPr>
        <p:spPr>
          <a:xfrm flipH="false" flipV="false" rot="0">
            <a:off x="7644080" y="2072050"/>
            <a:ext cx="2778403" cy="3718623"/>
          </a:xfrm>
          <a:custGeom>
            <a:avLst/>
            <a:gdLst/>
            <a:ahLst/>
            <a:cxnLst/>
            <a:rect r="r" b="b" t="t" l="l"/>
            <a:pathLst>
              <a:path h="3718623" w="2778403">
                <a:moveTo>
                  <a:pt x="0" y="0"/>
                </a:moveTo>
                <a:lnTo>
                  <a:pt x="2778403" y="0"/>
                </a:lnTo>
                <a:lnTo>
                  <a:pt x="2778403" y="3718623"/>
                </a:lnTo>
                <a:lnTo>
                  <a:pt x="0" y="3718623"/>
                </a:lnTo>
                <a:lnTo>
                  <a:pt x="0" y="0"/>
                </a:lnTo>
                <a:close/>
              </a:path>
            </a:pathLst>
          </a:custGeom>
          <a:blipFill>
            <a:blip r:embed="rId5"/>
            <a:stretch>
              <a:fillRect l="0" t="0" r="0" b="0"/>
            </a:stretch>
          </a:blipFill>
        </p:spPr>
      </p:sp>
      <p:sp>
        <p:nvSpPr>
          <p:cNvPr name="Freeform 6" id="6"/>
          <p:cNvSpPr/>
          <p:nvPr/>
        </p:nvSpPr>
        <p:spPr>
          <a:xfrm flipH="false" flipV="false" rot="0">
            <a:off x="11388089" y="5063427"/>
            <a:ext cx="2791486" cy="3718623"/>
          </a:xfrm>
          <a:custGeom>
            <a:avLst/>
            <a:gdLst/>
            <a:ahLst/>
            <a:cxnLst/>
            <a:rect r="r" b="b" t="t" l="l"/>
            <a:pathLst>
              <a:path h="3718623" w="2791486">
                <a:moveTo>
                  <a:pt x="0" y="0"/>
                </a:moveTo>
                <a:lnTo>
                  <a:pt x="2791487" y="0"/>
                </a:lnTo>
                <a:lnTo>
                  <a:pt x="2791487" y="3718623"/>
                </a:lnTo>
                <a:lnTo>
                  <a:pt x="0" y="3718623"/>
                </a:lnTo>
                <a:lnTo>
                  <a:pt x="0" y="0"/>
                </a:lnTo>
                <a:close/>
              </a:path>
            </a:pathLst>
          </a:custGeom>
          <a:blipFill>
            <a:blip r:embed="rId6"/>
            <a:stretch>
              <a:fillRect l="0" t="0" r="0" b="0"/>
            </a:stretch>
          </a:blipFill>
        </p:spPr>
      </p:sp>
      <p:sp>
        <p:nvSpPr>
          <p:cNvPr name="Freeform 7" id="7"/>
          <p:cNvSpPr/>
          <p:nvPr/>
        </p:nvSpPr>
        <p:spPr>
          <a:xfrm flipH="false" flipV="false" rot="0">
            <a:off x="14803683" y="2072050"/>
            <a:ext cx="2781326" cy="3718623"/>
          </a:xfrm>
          <a:custGeom>
            <a:avLst/>
            <a:gdLst/>
            <a:ahLst/>
            <a:cxnLst/>
            <a:rect r="r" b="b" t="t" l="l"/>
            <a:pathLst>
              <a:path h="3718623" w="2781326">
                <a:moveTo>
                  <a:pt x="0" y="0"/>
                </a:moveTo>
                <a:lnTo>
                  <a:pt x="2781326" y="0"/>
                </a:lnTo>
                <a:lnTo>
                  <a:pt x="2781326" y="3718623"/>
                </a:lnTo>
                <a:lnTo>
                  <a:pt x="0" y="3718623"/>
                </a:lnTo>
                <a:lnTo>
                  <a:pt x="0" y="0"/>
                </a:lnTo>
                <a:close/>
              </a:path>
            </a:pathLst>
          </a:custGeom>
          <a:blipFill>
            <a:blip r:embed="rId7"/>
            <a:stretch>
              <a:fillRect l="0" t="0" r="0" b="0"/>
            </a:stretch>
          </a:blipFill>
        </p:spPr>
      </p:sp>
      <p:sp>
        <p:nvSpPr>
          <p:cNvPr name="TextBox 8" id="8"/>
          <p:cNvSpPr txBox="true"/>
          <p:nvPr/>
        </p:nvSpPr>
        <p:spPr>
          <a:xfrm rot="0">
            <a:off x="7989909" y="847725"/>
            <a:ext cx="9269391" cy="786765"/>
          </a:xfrm>
          <a:prstGeom prst="rect">
            <a:avLst/>
          </a:prstGeom>
        </p:spPr>
        <p:txBody>
          <a:bodyPr anchor="t" rtlCol="false" tIns="0" lIns="0" bIns="0" rIns="0">
            <a:spAutoFit/>
          </a:bodyPr>
          <a:lstStyle/>
          <a:p>
            <a:pPr algn="r">
              <a:lnSpc>
                <a:spcPts val="6240"/>
              </a:lnSpc>
            </a:pPr>
            <a:r>
              <a:rPr lang="en-US" sz="4800" spc="1440">
                <a:solidFill>
                  <a:srgbClr val="862634"/>
                </a:solidFill>
                <a:latin typeface="League Gothic"/>
                <a:ea typeface="League Gothic"/>
                <a:cs typeface="League Gothic"/>
                <a:sym typeface="League Gothic"/>
              </a:rPr>
              <a:t>CONSUMER ANALYSIS</a:t>
            </a:r>
          </a:p>
        </p:txBody>
      </p:sp>
      <p:sp>
        <p:nvSpPr>
          <p:cNvPr name="TextBox 9" id="9"/>
          <p:cNvSpPr txBox="true"/>
          <p:nvPr/>
        </p:nvSpPr>
        <p:spPr>
          <a:xfrm rot="0">
            <a:off x="1832478" y="5830955"/>
            <a:ext cx="1074566" cy="460054"/>
          </a:xfrm>
          <a:prstGeom prst="rect">
            <a:avLst/>
          </a:prstGeom>
        </p:spPr>
        <p:txBody>
          <a:bodyPr anchor="t" rtlCol="false" tIns="0" lIns="0" bIns="0" rIns="0">
            <a:spAutoFit/>
          </a:bodyPr>
          <a:lstStyle/>
          <a:p>
            <a:pPr algn="just">
              <a:lnSpc>
                <a:spcPts val="3637"/>
              </a:lnSpc>
            </a:pPr>
            <a:r>
              <a:rPr lang="en-US" sz="2425" spc="60">
                <a:solidFill>
                  <a:srgbClr val="000000"/>
                </a:solidFill>
                <a:latin typeface="Acherus Militant Light"/>
                <a:ea typeface="Acherus Militant Light"/>
                <a:cs typeface="Acherus Militant Light"/>
                <a:sym typeface="Acherus Militant Light"/>
              </a:rPr>
              <a:t>Cindy</a:t>
            </a:r>
          </a:p>
        </p:txBody>
      </p:sp>
      <p:sp>
        <p:nvSpPr>
          <p:cNvPr name="TextBox 10" id="10"/>
          <p:cNvSpPr txBox="true"/>
          <p:nvPr/>
        </p:nvSpPr>
        <p:spPr>
          <a:xfrm rot="0">
            <a:off x="5492146" y="4389598"/>
            <a:ext cx="690124" cy="460054"/>
          </a:xfrm>
          <a:prstGeom prst="rect">
            <a:avLst/>
          </a:prstGeom>
        </p:spPr>
        <p:txBody>
          <a:bodyPr anchor="t" rtlCol="false" tIns="0" lIns="0" bIns="0" rIns="0">
            <a:spAutoFit/>
          </a:bodyPr>
          <a:lstStyle/>
          <a:p>
            <a:pPr algn="just">
              <a:lnSpc>
                <a:spcPts val="3637"/>
              </a:lnSpc>
            </a:pPr>
            <a:r>
              <a:rPr lang="en-US" sz="2425" spc="60">
                <a:solidFill>
                  <a:srgbClr val="000000"/>
                </a:solidFill>
                <a:latin typeface="Acherus Militant Light"/>
                <a:ea typeface="Acherus Militant Light"/>
                <a:cs typeface="Acherus Militant Light"/>
                <a:sym typeface="Acherus Militant Light"/>
              </a:rPr>
              <a:t>Ken</a:t>
            </a:r>
          </a:p>
        </p:txBody>
      </p:sp>
      <p:sp>
        <p:nvSpPr>
          <p:cNvPr name="TextBox 11" id="11"/>
          <p:cNvSpPr txBox="true"/>
          <p:nvPr/>
        </p:nvSpPr>
        <p:spPr>
          <a:xfrm rot="0">
            <a:off x="8764449" y="5830955"/>
            <a:ext cx="719835" cy="460054"/>
          </a:xfrm>
          <a:prstGeom prst="rect">
            <a:avLst/>
          </a:prstGeom>
        </p:spPr>
        <p:txBody>
          <a:bodyPr anchor="t" rtlCol="false" tIns="0" lIns="0" bIns="0" rIns="0">
            <a:spAutoFit/>
          </a:bodyPr>
          <a:lstStyle/>
          <a:p>
            <a:pPr algn="just">
              <a:lnSpc>
                <a:spcPts val="3637"/>
              </a:lnSpc>
            </a:pPr>
            <a:r>
              <a:rPr lang="en-US" sz="2425" spc="60">
                <a:solidFill>
                  <a:srgbClr val="000000"/>
                </a:solidFill>
                <a:latin typeface="Acherus Militant Light"/>
                <a:ea typeface="Acherus Militant Light"/>
                <a:cs typeface="Acherus Militant Light"/>
                <a:sym typeface="Acherus Militant Light"/>
              </a:rPr>
              <a:t>Lou</a:t>
            </a:r>
          </a:p>
        </p:txBody>
      </p:sp>
      <p:sp>
        <p:nvSpPr>
          <p:cNvPr name="TextBox 12" id="12"/>
          <p:cNvSpPr txBox="true"/>
          <p:nvPr/>
        </p:nvSpPr>
        <p:spPr>
          <a:xfrm rot="0">
            <a:off x="11525165" y="4340158"/>
            <a:ext cx="2517335" cy="460054"/>
          </a:xfrm>
          <a:prstGeom prst="rect">
            <a:avLst/>
          </a:prstGeom>
        </p:spPr>
        <p:txBody>
          <a:bodyPr anchor="t" rtlCol="false" tIns="0" lIns="0" bIns="0" rIns="0">
            <a:spAutoFit/>
          </a:bodyPr>
          <a:lstStyle/>
          <a:p>
            <a:pPr algn="just">
              <a:lnSpc>
                <a:spcPts val="3637"/>
              </a:lnSpc>
            </a:pPr>
            <a:r>
              <a:rPr lang="en-US" sz="2425" spc="-116">
                <a:solidFill>
                  <a:srgbClr val="000000"/>
                </a:solidFill>
                <a:latin typeface="Acherus Militant Light"/>
                <a:ea typeface="Acherus Militant Light"/>
                <a:cs typeface="Acherus Militant Light"/>
                <a:sym typeface="Acherus Militant Light"/>
              </a:rPr>
              <a:t>Bob, Annie &amp; Kids</a:t>
            </a:r>
          </a:p>
        </p:txBody>
      </p:sp>
      <p:sp>
        <p:nvSpPr>
          <p:cNvPr name="TextBox 13" id="13"/>
          <p:cNvSpPr txBox="true"/>
          <p:nvPr/>
        </p:nvSpPr>
        <p:spPr>
          <a:xfrm rot="0">
            <a:off x="15928586" y="5830955"/>
            <a:ext cx="868389" cy="460054"/>
          </a:xfrm>
          <a:prstGeom prst="rect">
            <a:avLst/>
          </a:prstGeom>
        </p:spPr>
        <p:txBody>
          <a:bodyPr anchor="t" rtlCol="false" tIns="0" lIns="0" bIns="0" rIns="0">
            <a:spAutoFit/>
          </a:bodyPr>
          <a:lstStyle/>
          <a:p>
            <a:pPr algn="just">
              <a:lnSpc>
                <a:spcPts val="3637"/>
              </a:lnSpc>
            </a:pPr>
            <a:r>
              <a:rPr lang="en-US" sz="2425" spc="60">
                <a:solidFill>
                  <a:srgbClr val="000000"/>
                </a:solidFill>
                <a:latin typeface="Acherus Militant Light"/>
                <a:ea typeface="Acherus Militant Light"/>
                <a:cs typeface="Acherus Militant Light"/>
                <a:sym typeface="Acherus Militant Light"/>
              </a:rPr>
              <a:t>Riley</a:t>
            </a:r>
          </a:p>
        </p:txBody>
      </p:sp>
      <p:sp>
        <p:nvSpPr>
          <p:cNvPr name="AutoShape 14" id="14"/>
          <p:cNvSpPr/>
          <p:nvPr/>
        </p:nvSpPr>
        <p:spPr>
          <a:xfrm>
            <a:off x="8627252" y="9490348"/>
            <a:ext cx="8957757" cy="0"/>
          </a:xfrm>
          <a:prstGeom prst="line">
            <a:avLst/>
          </a:prstGeom>
          <a:ln cap="flat" w="19050">
            <a:solidFill>
              <a:srgbClr val="000000"/>
            </a:solidFill>
            <a:prstDash val="solid"/>
            <a:headEnd type="none" len="sm" w="sm"/>
            <a:tailEnd type="none" len="sm" w="sm"/>
          </a:ln>
        </p:spPr>
      </p:sp>
      <p:sp>
        <p:nvSpPr>
          <p:cNvPr name="Freeform 15" id="15"/>
          <p:cNvSpPr/>
          <p:nvPr/>
        </p:nvSpPr>
        <p:spPr>
          <a:xfrm flipH="false" flipV="false" rot="0">
            <a:off x="1083129" y="9329738"/>
            <a:ext cx="6906781" cy="302172"/>
          </a:xfrm>
          <a:custGeom>
            <a:avLst/>
            <a:gdLst/>
            <a:ahLst/>
            <a:cxnLst/>
            <a:rect r="r" b="b" t="t" l="l"/>
            <a:pathLst>
              <a:path h="302172" w="6906781">
                <a:moveTo>
                  <a:pt x="0" y="0"/>
                </a:moveTo>
                <a:lnTo>
                  <a:pt x="6906780" y="0"/>
                </a:lnTo>
                <a:lnTo>
                  <a:pt x="6906780" y="302171"/>
                </a:lnTo>
                <a:lnTo>
                  <a:pt x="0" y="302171"/>
                </a:lnTo>
                <a:lnTo>
                  <a:pt x="0" y="0"/>
                </a:lnTo>
                <a:close/>
              </a:path>
            </a:pathLst>
          </a:custGeom>
          <a:blipFill>
            <a:blip r:embed="rId8"/>
            <a:stretch>
              <a:fillRect l="0" t="0" r="0" b="0"/>
            </a:stretch>
          </a:blipFill>
        </p:spPr>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a:off x="909373" y="1185036"/>
            <a:ext cx="5017770" cy="0"/>
          </a:xfrm>
          <a:prstGeom prst="line">
            <a:avLst/>
          </a:prstGeom>
          <a:ln cap="flat" w="19050">
            <a:solidFill>
              <a:srgbClr val="000000"/>
            </a:solidFill>
            <a:prstDash val="solid"/>
            <a:headEnd type="none" len="sm" w="sm"/>
            <a:tailEnd type="none" len="sm" w="sm"/>
          </a:ln>
        </p:spPr>
      </p:sp>
      <p:sp>
        <p:nvSpPr>
          <p:cNvPr name="TextBox 3" id="3"/>
          <p:cNvSpPr txBox="true"/>
          <p:nvPr/>
        </p:nvSpPr>
        <p:spPr>
          <a:xfrm rot="0">
            <a:off x="1019175" y="2199693"/>
            <a:ext cx="16240125" cy="6491810"/>
          </a:xfrm>
          <a:prstGeom prst="rect">
            <a:avLst/>
          </a:prstGeom>
        </p:spPr>
        <p:txBody>
          <a:bodyPr anchor="t" rtlCol="false" tIns="0" lIns="0" bIns="0" rIns="0">
            <a:spAutoFit/>
          </a:bodyPr>
          <a:lstStyle/>
          <a:p>
            <a:pPr algn="l" marL="671726" indent="-335863" lvl="1">
              <a:lnSpc>
                <a:spcPts val="4666"/>
              </a:lnSpc>
              <a:buFont typeface="Arial"/>
              <a:buChar char="•"/>
            </a:pPr>
            <a:r>
              <a:rPr lang="en-US" sz="3111" spc="77">
                <a:solidFill>
                  <a:srgbClr val="000000"/>
                </a:solidFill>
                <a:latin typeface="Acherus Militant"/>
                <a:ea typeface="Acherus Militant"/>
                <a:cs typeface="Acherus Militant"/>
                <a:sym typeface="Acherus Militant"/>
              </a:rPr>
              <a:t>The Marketing Mix (The Four P’s) is a foundational framework of marketing</a:t>
            </a:r>
          </a:p>
          <a:p>
            <a:pPr algn="l" marL="671726" indent="-335863" lvl="1">
              <a:lnSpc>
                <a:spcPts val="4666"/>
              </a:lnSpc>
              <a:buFont typeface="Arial"/>
              <a:buChar char="•"/>
            </a:pPr>
            <a:r>
              <a:rPr lang="en-US" sz="3111" spc="77">
                <a:solidFill>
                  <a:srgbClr val="000000"/>
                </a:solidFill>
                <a:latin typeface="Acherus Militant Light"/>
                <a:ea typeface="Acherus Militant Light"/>
                <a:cs typeface="Acherus Militant Light"/>
                <a:sym typeface="Acherus Militant Light"/>
              </a:rPr>
              <a:t>Broken into four parts:</a:t>
            </a:r>
          </a:p>
          <a:p>
            <a:pPr algn="l">
              <a:lnSpc>
                <a:spcPts val="4666"/>
              </a:lnSpc>
            </a:pPr>
          </a:p>
          <a:p>
            <a:pPr algn="l">
              <a:lnSpc>
                <a:spcPts val="4666"/>
              </a:lnSpc>
            </a:pPr>
          </a:p>
          <a:p>
            <a:pPr algn="l">
              <a:lnSpc>
                <a:spcPts val="4666"/>
              </a:lnSpc>
            </a:pPr>
          </a:p>
          <a:p>
            <a:pPr algn="l">
              <a:lnSpc>
                <a:spcPts val="4666"/>
              </a:lnSpc>
            </a:pPr>
          </a:p>
          <a:p>
            <a:pPr algn="l">
              <a:lnSpc>
                <a:spcPts val="4666"/>
              </a:lnSpc>
            </a:pPr>
          </a:p>
          <a:p>
            <a:pPr algn="l">
              <a:lnSpc>
                <a:spcPts val="4666"/>
              </a:lnSpc>
            </a:pPr>
          </a:p>
          <a:p>
            <a:pPr algn="l">
              <a:lnSpc>
                <a:spcPts val="4666"/>
              </a:lnSpc>
            </a:pPr>
          </a:p>
          <a:p>
            <a:pPr algn="l">
              <a:lnSpc>
                <a:spcPts val="4666"/>
              </a:lnSpc>
            </a:pPr>
          </a:p>
          <a:p>
            <a:pPr algn="l" marL="671726" indent="-335863" lvl="1">
              <a:lnSpc>
                <a:spcPts val="4666"/>
              </a:lnSpc>
              <a:buFont typeface="Arial"/>
              <a:buChar char="•"/>
            </a:pPr>
            <a:r>
              <a:rPr lang="en-US" sz="3111" spc="77">
                <a:solidFill>
                  <a:srgbClr val="000000"/>
                </a:solidFill>
                <a:latin typeface="Acherus Militant Light"/>
                <a:ea typeface="Acherus Militant Light"/>
                <a:cs typeface="Acherus Militant Light"/>
                <a:sym typeface="Acherus Militant Light"/>
              </a:rPr>
              <a:t>Present our recommendations based on this model</a:t>
            </a:r>
          </a:p>
        </p:txBody>
      </p:sp>
      <p:sp>
        <p:nvSpPr>
          <p:cNvPr name="AutoShape 4" id="4"/>
          <p:cNvSpPr/>
          <p:nvPr/>
        </p:nvSpPr>
        <p:spPr>
          <a:xfrm>
            <a:off x="1028700" y="9447486"/>
            <a:ext cx="8957757" cy="0"/>
          </a:xfrm>
          <a:prstGeom prst="line">
            <a:avLst/>
          </a:prstGeom>
          <a:ln cap="flat" w="19050">
            <a:solidFill>
              <a:srgbClr val="000000"/>
            </a:solidFill>
            <a:prstDash val="solid"/>
            <a:headEnd type="none" len="sm" w="sm"/>
            <a:tailEnd type="none" len="sm" w="sm"/>
          </a:ln>
        </p:spPr>
      </p:sp>
      <p:sp>
        <p:nvSpPr>
          <p:cNvPr name="Freeform 5" id="5"/>
          <p:cNvSpPr/>
          <p:nvPr/>
        </p:nvSpPr>
        <p:spPr>
          <a:xfrm flipH="false" flipV="false" rot="0">
            <a:off x="10352519" y="9296400"/>
            <a:ext cx="6906781" cy="302172"/>
          </a:xfrm>
          <a:custGeom>
            <a:avLst/>
            <a:gdLst/>
            <a:ahLst/>
            <a:cxnLst/>
            <a:rect r="r" b="b" t="t" l="l"/>
            <a:pathLst>
              <a:path h="302172" w="6906781">
                <a:moveTo>
                  <a:pt x="0" y="0"/>
                </a:moveTo>
                <a:lnTo>
                  <a:pt x="6906781" y="0"/>
                </a:lnTo>
                <a:lnTo>
                  <a:pt x="6906781" y="302172"/>
                </a:lnTo>
                <a:lnTo>
                  <a:pt x="0" y="302172"/>
                </a:lnTo>
                <a:lnTo>
                  <a:pt x="0" y="0"/>
                </a:lnTo>
                <a:close/>
              </a:path>
            </a:pathLst>
          </a:custGeom>
          <a:blipFill>
            <a:blip r:embed="rId3"/>
            <a:stretch>
              <a:fillRect l="0" t="0" r="0" b="0"/>
            </a:stretch>
          </a:blipFill>
        </p:spPr>
      </p:sp>
      <p:sp>
        <p:nvSpPr>
          <p:cNvPr name="Freeform 6" id="6"/>
          <p:cNvSpPr/>
          <p:nvPr/>
        </p:nvSpPr>
        <p:spPr>
          <a:xfrm flipH="false" flipV="false" rot="0">
            <a:off x="6974906" y="3338416"/>
            <a:ext cx="4328663" cy="4328663"/>
          </a:xfrm>
          <a:custGeom>
            <a:avLst/>
            <a:gdLst/>
            <a:ahLst/>
            <a:cxnLst/>
            <a:rect r="r" b="b" t="t" l="l"/>
            <a:pathLst>
              <a:path h="4328663" w="4328663">
                <a:moveTo>
                  <a:pt x="0" y="0"/>
                </a:moveTo>
                <a:lnTo>
                  <a:pt x="4328663" y="0"/>
                </a:lnTo>
                <a:lnTo>
                  <a:pt x="4328663" y="4328664"/>
                </a:lnTo>
                <a:lnTo>
                  <a:pt x="0" y="4328664"/>
                </a:lnTo>
                <a:lnTo>
                  <a:pt x="0" y="0"/>
                </a:lnTo>
                <a:close/>
              </a:path>
            </a:pathLst>
          </a:custGeom>
          <a:blipFill>
            <a:blip r:embed="rId4"/>
            <a:stretch>
              <a:fillRect l="0" t="0" r="0" b="0"/>
            </a:stretch>
          </a:blipFill>
        </p:spPr>
      </p:sp>
      <p:sp>
        <p:nvSpPr>
          <p:cNvPr name="TextBox 7" id="7"/>
          <p:cNvSpPr txBox="true"/>
          <p:nvPr/>
        </p:nvSpPr>
        <p:spPr>
          <a:xfrm rot="0">
            <a:off x="6241158" y="703780"/>
            <a:ext cx="11018142" cy="924413"/>
          </a:xfrm>
          <a:prstGeom prst="rect">
            <a:avLst/>
          </a:prstGeom>
        </p:spPr>
        <p:txBody>
          <a:bodyPr anchor="t" rtlCol="false" tIns="0" lIns="0" bIns="0" rIns="0">
            <a:spAutoFit/>
          </a:bodyPr>
          <a:lstStyle/>
          <a:p>
            <a:pPr algn="r">
              <a:lnSpc>
                <a:spcPts val="7417"/>
              </a:lnSpc>
            </a:pPr>
            <a:r>
              <a:rPr lang="en-US" sz="5705" spc="1711">
                <a:solidFill>
                  <a:srgbClr val="862634"/>
                </a:solidFill>
                <a:latin typeface="League Gothic"/>
                <a:ea typeface="League Gothic"/>
                <a:cs typeface="League Gothic"/>
                <a:sym typeface="League Gothic"/>
              </a:rPr>
              <a:t>THE FOUR P’S OF MARKETING</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962025"/>
            <a:ext cx="7407315" cy="1027588"/>
          </a:xfrm>
          <a:prstGeom prst="rect">
            <a:avLst/>
          </a:prstGeom>
        </p:spPr>
        <p:txBody>
          <a:bodyPr anchor="t" rtlCol="false" tIns="0" lIns="0" bIns="0" rIns="0">
            <a:spAutoFit/>
          </a:bodyPr>
          <a:lstStyle/>
          <a:p>
            <a:pPr algn="just">
              <a:lnSpc>
                <a:spcPts val="8218"/>
              </a:lnSpc>
            </a:pPr>
            <a:r>
              <a:rPr lang="en-US" sz="6321" spc="1896">
                <a:solidFill>
                  <a:srgbClr val="862634"/>
                </a:solidFill>
                <a:latin typeface="League Gothic"/>
                <a:ea typeface="League Gothic"/>
                <a:cs typeface="League Gothic"/>
                <a:sym typeface="League Gothic"/>
              </a:rPr>
              <a:t>PRODUCT</a:t>
            </a:r>
          </a:p>
        </p:txBody>
      </p:sp>
      <p:sp>
        <p:nvSpPr>
          <p:cNvPr name="AutoShape 3" id="3"/>
          <p:cNvSpPr/>
          <p:nvPr/>
        </p:nvSpPr>
        <p:spPr>
          <a:xfrm>
            <a:off x="5177012" y="1479232"/>
            <a:ext cx="12082288" cy="0"/>
          </a:xfrm>
          <a:prstGeom prst="line">
            <a:avLst/>
          </a:prstGeom>
          <a:ln cap="flat" w="19050">
            <a:solidFill>
              <a:srgbClr val="000000"/>
            </a:solidFill>
            <a:prstDash val="solid"/>
            <a:headEnd type="none" len="sm" w="sm"/>
            <a:tailEnd type="none" len="sm" w="sm"/>
          </a:ln>
        </p:spPr>
      </p:sp>
      <p:sp>
        <p:nvSpPr>
          <p:cNvPr name="AutoShape 4" id="4"/>
          <p:cNvSpPr/>
          <p:nvPr/>
        </p:nvSpPr>
        <p:spPr>
          <a:xfrm>
            <a:off x="1028700" y="9186863"/>
            <a:ext cx="8957757" cy="0"/>
          </a:xfrm>
          <a:prstGeom prst="line">
            <a:avLst/>
          </a:prstGeom>
          <a:ln cap="flat" w="19050">
            <a:solidFill>
              <a:srgbClr val="000000"/>
            </a:solidFill>
            <a:prstDash val="solid"/>
            <a:headEnd type="none" len="sm" w="sm"/>
            <a:tailEnd type="none" len="sm" w="sm"/>
          </a:ln>
        </p:spPr>
      </p:sp>
      <p:sp>
        <p:nvSpPr>
          <p:cNvPr name="Freeform 5" id="5"/>
          <p:cNvSpPr/>
          <p:nvPr/>
        </p:nvSpPr>
        <p:spPr>
          <a:xfrm flipH="false" flipV="false" rot="0">
            <a:off x="10352519" y="9035777"/>
            <a:ext cx="6906781" cy="302172"/>
          </a:xfrm>
          <a:custGeom>
            <a:avLst/>
            <a:gdLst/>
            <a:ahLst/>
            <a:cxnLst/>
            <a:rect r="r" b="b" t="t" l="l"/>
            <a:pathLst>
              <a:path h="302172" w="6906781">
                <a:moveTo>
                  <a:pt x="0" y="0"/>
                </a:moveTo>
                <a:lnTo>
                  <a:pt x="6906781" y="0"/>
                </a:lnTo>
                <a:lnTo>
                  <a:pt x="6906781" y="302171"/>
                </a:lnTo>
                <a:lnTo>
                  <a:pt x="0" y="302171"/>
                </a:lnTo>
                <a:lnTo>
                  <a:pt x="0" y="0"/>
                </a:lnTo>
                <a:close/>
              </a:path>
            </a:pathLst>
          </a:custGeom>
          <a:blipFill>
            <a:blip r:embed="rId3"/>
            <a:stretch>
              <a:fillRect l="0" t="0" r="0" b="0"/>
            </a:stretch>
          </a:blipFill>
        </p:spPr>
      </p:sp>
      <p:sp>
        <p:nvSpPr>
          <p:cNvPr name="Freeform 6" id="6"/>
          <p:cNvSpPr/>
          <p:nvPr/>
        </p:nvSpPr>
        <p:spPr>
          <a:xfrm flipH="false" flipV="false" rot="0">
            <a:off x="10352519" y="1509157"/>
            <a:ext cx="7086172" cy="7320888"/>
          </a:xfrm>
          <a:custGeom>
            <a:avLst/>
            <a:gdLst/>
            <a:ahLst/>
            <a:cxnLst/>
            <a:rect r="r" b="b" t="t" l="l"/>
            <a:pathLst>
              <a:path h="7320888" w="7086172">
                <a:moveTo>
                  <a:pt x="0" y="0"/>
                </a:moveTo>
                <a:lnTo>
                  <a:pt x="7086173" y="0"/>
                </a:lnTo>
                <a:lnTo>
                  <a:pt x="7086173" y="7320887"/>
                </a:lnTo>
                <a:lnTo>
                  <a:pt x="0" y="7320887"/>
                </a:lnTo>
                <a:lnTo>
                  <a:pt x="0" y="0"/>
                </a:lnTo>
                <a:close/>
              </a:path>
            </a:pathLst>
          </a:custGeom>
          <a:blipFill>
            <a:blip r:embed="rId4"/>
            <a:stretch>
              <a:fillRect l="0" t="0" r="0" b="0"/>
            </a:stretch>
          </a:blipFill>
        </p:spPr>
      </p:sp>
      <p:sp>
        <p:nvSpPr>
          <p:cNvPr name="TextBox 7" id="7"/>
          <p:cNvSpPr txBox="true"/>
          <p:nvPr/>
        </p:nvSpPr>
        <p:spPr>
          <a:xfrm rot="0">
            <a:off x="1119362" y="2058203"/>
            <a:ext cx="8115300" cy="7279746"/>
          </a:xfrm>
          <a:prstGeom prst="rect">
            <a:avLst/>
          </a:prstGeom>
        </p:spPr>
        <p:txBody>
          <a:bodyPr anchor="t" rtlCol="false" tIns="0" lIns="0" bIns="0" rIns="0">
            <a:spAutoFit/>
          </a:bodyPr>
          <a:lstStyle/>
          <a:p>
            <a:pPr algn="l" marL="643381" indent="-321691" lvl="1">
              <a:lnSpc>
                <a:spcPts val="4469"/>
              </a:lnSpc>
              <a:buFont typeface="Arial"/>
              <a:buChar char="•"/>
            </a:pPr>
            <a:r>
              <a:rPr lang="en-US" sz="2979" spc="74">
                <a:solidFill>
                  <a:srgbClr val="000000"/>
                </a:solidFill>
                <a:latin typeface="Acherus Militant Light"/>
                <a:ea typeface="Acherus Militant Light"/>
                <a:cs typeface="Acherus Militant Light"/>
                <a:sym typeface="Acherus Militant Light"/>
              </a:rPr>
              <a:t>This table depicts multiple categories for each trail. With the estimated maintenance price based on trail length, material type, and amenities.</a:t>
            </a:r>
          </a:p>
          <a:p>
            <a:pPr algn="l">
              <a:lnSpc>
                <a:spcPts val="4469"/>
              </a:lnSpc>
            </a:pPr>
          </a:p>
          <a:p>
            <a:pPr algn="l" marL="643381" indent="-321691" lvl="1">
              <a:lnSpc>
                <a:spcPts val="4469"/>
              </a:lnSpc>
              <a:buFont typeface="Arial"/>
              <a:buChar char="•"/>
            </a:pPr>
            <a:r>
              <a:rPr lang="en-US" sz="2979" spc="74">
                <a:solidFill>
                  <a:srgbClr val="000000"/>
                </a:solidFill>
                <a:latin typeface="Acherus Militant Light"/>
                <a:ea typeface="Acherus Militant Light"/>
                <a:cs typeface="Acherus Militant Light"/>
                <a:sym typeface="Acherus Militant Light"/>
              </a:rPr>
              <a:t>After doing the calculations, we found that between the natural trails and the paved trails, the natural trails are more expensive given they are more suseptible whereas the paved typically have more longevity. </a:t>
            </a:r>
          </a:p>
          <a:p>
            <a:pPr algn="ctr">
              <a:lnSpc>
                <a:spcPts val="4469"/>
              </a:lnSpc>
            </a:pPr>
          </a:p>
          <a:p>
            <a:pPr algn="ctr">
              <a:lnSpc>
                <a:spcPts val="4321"/>
              </a:lnSpc>
              <a:spcBef>
                <a:spcPct val="0"/>
              </a:spcBef>
            </a:pPr>
            <a:r>
              <a:rPr lang="en-US" sz="2881" spc="72">
                <a:solidFill>
                  <a:srgbClr val="862634"/>
                </a:solidFill>
                <a:latin typeface="Acherus Militant Light"/>
                <a:ea typeface="Acherus Militant Light"/>
                <a:cs typeface="Acherus Militant Light"/>
                <a:sym typeface="Acherus Militant Light"/>
              </a:rPr>
              <a:t>      </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962025"/>
            <a:ext cx="7407315" cy="1027588"/>
          </a:xfrm>
          <a:prstGeom prst="rect">
            <a:avLst/>
          </a:prstGeom>
        </p:spPr>
        <p:txBody>
          <a:bodyPr anchor="t" rtlCol="false" tIns="0" lIns="0" bIns="0" rIns="0">
            <a:spAutoFit/>
          </a:bodyPr>
          <a:lstStyle/>
          <a:p>
            <a:pPr algn="just">
              <a:lnSpc>
                <a:spcPts val="8218"/>
              </a:lnSpc>
            </a:pPr>
            <a:r>
              <a:rPr lang="en-US" sz="6321" spc="1896">
                <a:solidFill>
                  <a:srgbClr val="862634"/>
                </a:solidFill>
                <a:latin typeface="League Gothic"/>
                <a:ea typeface="League Gothic"/>
                <a:cs typeface="League Gothic"/>
                <a:sym typeface="League Gothic"/>
              </a:rPr>
              <a:t>PRODUCT</a:t>
            </a:r>
          </a:p>
        </p:txBody>
      </p:sp>
      <p:sp>
        <p:nvSpPr>
          <p:cNvPr name="AutoShape 3" id="3"/>
          <p:cNvSpPr/>
          <p:nvPr/>
        </p:nvSpPr>
        <p:spPr>
          <a:xfrm>
            <a:off x="5177012" y="1479232"/>
            <a:ext cx="12082288" cy="0"/>
          </a:xfrm>
          <a:prstGeom prst="line">
            <a:avLst/>
          </a:prstGeom>
          <a:ln cap="flat" w="19050">
            <a:solidFill>
              <a:srgbClr val="000000"/>
            </a:solidFill>
            <a:prstDash val="solid"/>
            <a:headEnd type="none" len="sm" w="sm"/>
            <a:tailEnd type="none" len="sm" w="sm"/>
          </a:ln>
        </p:spPr>
      </p:sp>
      <p:sp>
        <p:nvSpPr>
          <p:cNvPr name="AutoShape 4" id="4"/>
          <p:cNvSpPr/>
          <p:nvPr/>
        </p:nvSpPr>
        <p:spPr>
          <a:xfrm>
            <a:off x="1028700" y="9186863"/>
            <a:ext cx="8957757" cy="0"/>
          </a:xfrm>
          <a:prstGeom prst="line">
            <a:avLst/>
          </a:prstGeom>
          <a:ln cap="flat" w="19050">
            <a:solidFill>
              <a:srgbClr val="000000"/>
            </a:solidFill>
            <a:prstDash val="solid"/>
            <a:headEnd type="none" len="sm" w="sm"/>
            <a:tailEnd type="none" len="sm" w="sm"/>
          </a:ln>
        </p:spPr>
      </p:sp>
      <p:sp>
        <p:nvSpPr>
          <p:cNvPr name="Freeform 5" id="5"/>
          <p:cNvSpPr/>
          <p:nvPr/>
        </p:nvSpPr>
        <p:spPr>
          <a:xfrm flipH="false" flipV="false" rot="0">
            <a:off x="10352519" y="9035777"/>
            <a:ext cx="6906781" cy="302172"/>
          </a:xfrm>
          <a:custGeom>
            <a:avLst/>
            <a:gdLst/>
            <a:ahLst/>
            <a:cxnLst/>
            <a:rect r="r" b="b" t="t" l="l"/>
            <a:pathLst>
              <a:path h="302172" w="6906781">
                <a:moveTo>
                  <a:pt x="0" y="0"/>
                </a:moveTo>
                <a:lnTo>
                  <a:pt x="6906781" y="0"/>
                </a:lnTo>
                <a:lnTo>
                  <a:pt x="6906781" y="302171"/>
                </a:lnTo>
                <a:lnTo>
                  <a:pt x="0" y="302171"/>
                </a:lnTo>
                <a:lnTo>
                  <a:pt x="0" y="0"/>
                </a:lnTo>
                <a:close/>
              </a:path>
            </a:pathLst>
          </a:custGeom>
          <a:blipFill>
            <a:blip r:embed="rId3"/>
            <a:stretch>
              <a:fillRect l="0" t="0" r="0" b="0"/>
            </a:stretch>
          </a:blipFill>
        </p:spPr>
      </p:sp>
      <p:sp>
        <p:nvSpPr>
          <p:cNvPr name="Freeform 6" id="6"/>
          <p:cNvSpPr/>
          <p:nvPr/>
        </p:nvSpPr>
        <p:spPr>
          <a:xfrm flipH="false" flipV="false" rot="0">
            <a:off x="5177012" y="3812254"/>
            <a:ext cx="12756824" cy="4720179"/>
          </a:xfrm>
          <a:custGeom>
            <a:avLst/>
            <a:gdLst/>
            <a:ahLst/>
            <a:cxnLst/>
            <a:rect r="r" b="b" t="t" l="l"/>
            <a:pathLst>
              <a:path h="4720179" w="12756824">
                <a:moveTo>
                  <a:pt x="0" y="0"/>
                </a:moveTo>
                <a:lnTo>
                  <a:pt x="12756824" y="0"/>
                </a:lnTo>
                <a:lnTo>
                  <a:pt x="12756824" y="4720179"/>
                </a:lnTo>
                <a:lnTo>
                  <a:pt x="0" y="4720179"/>
                </a:lnTo>
                <a:lnTo>
                  <a:pt x="0" y="0"/>
                </a:lnTo>
                <a:close/>
              </a:path>
            </a:pathLst>
          </a:custGeom>
          <a:blipFill>
            <a:blip r:embed="rId4"/>
            <a:stretch>
              <a:fillRect l="0" t="0" r="0" b="0"/>
            </a:stretch>
          </a:blipFill>
        </p:spPr>
      </p:sp>
      <p:sp>
        <p:nvSpPr>
          <p:cNvPr name="TextBox 7" id="7"/>
          <p:cNvSpPr txBox="true"/>
          <p:nvPr/>
        </p:nvSpPr>
        <p:spPr>
          <a:xfrm rot="0">
            <a:off x="1028700" y="2684771"/>
            <a:ext cx="12202211" cy="1127483"/>
          </a:xfrm>
          <a:prstGeom prst="rect">
            <a:avLst/>
          </a:prstGeom>
        </p:spPr>
        <p:txBody>
          <a:bodyPr anchor="t" rtlCol="false" tIns="0" lIns="0" bIns="0" rIns="0">
            <a:spAutoFit/>
          </a:bodyPr>
          <a:lstStyle/>
          <a:p>
            <a:pPr algn="l">
              <a:lnSpc>
                <a:spcPts val="4473"/>
              </a:lnSpc>
            </a:pPr>
            <a:r>
              <a:rPr lang="en-US" sz="2982" spc="74">
                <a:solidFill>
                  <a:srgbClr val="000000"/>
                </a:solidFill>
                <a:latin typeface="Acherus Militant"/>
                <a:ea typeface="Acherus Militant"/>
                <a:cs typeface="Acherus Militant"/>
                <a:sym typeface="Acherus Militant"/>
              </a:rPr>
              <a:t>Example of maintenance schedule to have for each trail in the City of Crookston</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962025"/>
            <a:ext cx="7407315" cy="1027588"/>
          </a:xfrm>
          <a:prstGeom prst="rect">
            <a:avLst/>
          </a:prstGeom>
        </p:spPr>
        <p:txBody>
          <a:bodyPr anchor="t" rtlCol="false" tIns="0" lIns="0" bIns="0" rIns="0">
            <a:spAutoFit/>
          </a:bodyPr>
          <a:lstStyle/>
          <a:p>
            <a:pPr algn="just">
              <a:lnSpc>
                <a:spcPts val="8218"/>
              </a:lnSpc>
            </a:pPr>
            <a:r>
              <a:rPr lang="en-US" sz="6321" spc="1896">
                <a:solidFill>
                  <a:srgbClr val="862634"/>
                </a:solidFill>
                <a:latin typeface="League Gothic"/>
                <a:ea typeface="League Gothic"/>
                <a:cs typeface="League Gothic"/>
                <a:sym typeface="League Gothic"/>
              </a:rPr>
              <a:t>PRODUCT</a:t>
            </a:r>
          </a:p>
        </p:txBody>
      </p:sp>
      <p:sp>
        <p:nvSpPr>
          <p:cNvPr name="AutoShape 3" id="3"/>
          <p:cNvSpPr/>
          <p:nvPr/>
        </p:nvSpPr>
        <p:spPr>
          <a:xfrm>
            <a:off x="5177012" y="1479232"/>
            <a:ext cx="12082288" cy="0"/>
          </a:xfrm>
          <a:prstGeom prst="line">
            <a:avLst/>
          </a:prstGeom>
          <a:ln cap="flat" w="19050">
            <a:solidFill>
              <a:srgbClr val="000000"/>
            </a:solidFill>
            <a:prstDash val="solid"/>
            <a:headEnd type="none" len="sm" w="sm"/>
            <a:tailEnd type="none" len="sm" w="sm"/>
          </a:ln>
        </p:spPr>
      </p:sp>
      <p:sp>
        <p:nvSpPr>
          <p:cNvPr name="AutoShape 4" id="4"/>
          <p:cNvSpPr/>
          <p:nvPr/>
        </p:nvSpPr>
        <p:spPr>
          <a:xfrm>
            <a:off x="1028700" y="9186863"/>
            <a:ext cx="8957757" cy="0"/>
          </a:xfrm>
          <a:prstGeom prst="line">
            <a:avLst/>
          </a:prstGeom>
          <a:ln cap="flat" w="19050">
            <a:solidFill>
              <a:srgbClr val="000000"/>
            </a:solidFill>
            <a:prstDash val="solid"/>
            <a:headEnd type="none" len="sm" w="sm"/>
            <a:tailEnd type="none" len="sm" w="sm"/>
          </a:ln>
        </p:spPr>
      </p:sp>
      <p:sp>
        <p:nvSpPr>
          <p:cNvPr name="Freeform 5" id="5"/>
          <p:cNvSpPr/>
          <p:nvPr/>
        </p:nvSpPr>
        <p:spPr>
          <a:xfrm flipH="false" flipV="false" rot="0">
            <a:off x="10352519" y="9035777"/>
            <a:ext cx="6906781" cy="302172"/>
          </a:xfrm>
          <a:custGeom>
            <a:avLst/>
            <a:gdLst/>
            <a:ahLst/>
            <a:cxnLst/>
            <a:rect r="r" b="b" t="t" l="l"/>
            <a:pathLst>
              <a:path h="302172" w="6906781">
                <a:moveTo>
                  <a:pt x="0" y="0"/>
                </a:moveTo>
                <a:lnTo>
                  <a:pt x="6906781" y="0"/>
                </a:lnTo>
                <a:lnTo>
                  <a:pt x="6906781" y="302171"/>
                </a:lnTo>
                <a:lnTo>
                  <a:pt x="0" y="302171"/>
                </a:lnTo>
                <a:lnTo>
                  <a:pt x="0" y="0"/>
                </a:lnTo>
                <a:close/>
              </a:path>
            </a:pathLst>
          </a:custGeom>
          <a:blipFill>
            <a:blip r:embed="rId3"/>
            <a:stretch>
              <a:fillRect l="0" t="0" r="0" b="0"/>
            </a:stretch>
          </a:blipFill>
        </p:spPr>
      </p:sp>
      <p:sp>
        <p:nvSpPr>
          <p:cNvPr name="TextBox 6" id="6"/>
          <p:cNvSpPr txBox="true"/>
          <p:nvPr/>
        </p:nvSpPr>
        <p:spPr>
          <a:xfrm rot="0">
            <a:off x="1473354" y="2276142"/>
            <a:ext cx="7407315" cy="8543925"/>
          </a:xfrm>
          <a:prstGeom prst="rect">
            <a:avLst/>
          </a:prstGeom>
        </p:spPr>
        <p:txBody>
          <a:bodyPr anchor="t" rtlCol="false" tIns="0" lIns="0" bIns="0" rIns="0">
            <a:spAutoFit/>
          </a:bodyPr>
          <a:lstStyle/>
          <a:p>
            <a:pPr algn="ctr">
              <a:lnSpc>
                <a:spcPts val="4500"/>
              </a:lnSpc>
            </a:pPr>
            <a:r>
              <a:rPr lang="en-US" b="true" sz="3000" spc="75">
                <a:solidFill>
                  <a:srgbClr val="000000"/>
                </a:solidFill>
                <a:latin typeface="Acherus Militant Bold"/>
                <a:ea typeface="Acherus Militant Bold"/>
                <a:cs typeface="Acherus Militant Bold"/>
                <a:sym typeface="Acherus Militant Bold"/>
              </a:rPr>
              <a:t>Recommended Amenities:</a:t>
            </a:r>
          </a:p>
          <a:p>
            <a:pPr algn="ctr">
              <a:lnSpc>
                <a:spcPts val="1500"/>
              </a:lnSpc>
            </a:pPr>
          </a:p>
          <a:p>
            <a:pPr algn="l" marL="647700" indent="-323850" lvl="1">
              <a:lnSpc>
                <a:spcPts val="6839"/>
              </a:lnSpc>
              <a:buFont typeface="Arial"/>
              <a:buChar char="•"/>
            </a:pPr>
            <a:r>
              <a:rPr lang="en-US" sz="3000" spc="75">
                <a:solidFill>
                  <a:srgbClr val="000000"/>
                </a:solidFill>
                <a:latin typeface="Acherus Militant Light"/>
                <a:ea typeface="Acherus Militant Light"/>
                <a:cs typeface="Acherus Militant Light"/>
                <a:sym typeface="Acherus Militant Light"/>
              </a:rPr>
              <a:t>Lighting</a:t>
            </a:r>
          </a:p>
          <a:p>
            <a:pPr algn="l" marL="647700" indent="-323850" lvl="1">
              <a:lnSpc>
                <a:spcPts val="6839"/>
              </a:lnSpc>
              <a:buFont typeface="Arial"/>
              <a:buChar char="•"/>
            </a:pPr>
            <a:r>
              <a:rPr lang="en-US" sz="3000" spc="75">
                <a:solidFill>
                  <a:srgbClr val="000000"/>
                </a:solidFill>
                <a:latin typeface="Acherus Militant Light"/>
                <a:ea typeface="Acherus Militant Light"/>
                <a:cs typeface="Acherus Militant Light"/>
                <a:sym typeface="Acherus Militant Light"/>
              </a:rPr>
              <a:t>B</a:t>
            </a:r>
            <a:r>
              <a:rPr lang="en-US" sz="3000" spc="75">
                <a:solidFill>
                  <a:srgbClr val="000000"/>
                </a:solidFill>
                <a:latin typeface="Acherus Militant Light"/>
                <a:ea typeface="Acherus Militant Light"/>
                <a:cs typeface="Acherus Militant Light"/>
                <a:sym typeface="Acherus Militant Light"/>
              </a:rPr>
              <a:t>enches</a:t>
            </a:r>
          </a:p>
          <a:p>
            <a:pPr algn="l" marL="647700" indent="-323850" lvl="1">
              <a:lnSpc>
                <a:spcPts val="6839"/>
              </a:lnSpc>
              <a:buFont typeface="Arial"/>
              <a:buChar char="•"/>
            </a:pPr>
            <a:r>
              <a:rPr lang="en-US" sz="3000" spc="75">
                <a:solidFill>
                  <a:srgbClr val="000000"/>
                </a:solidFill>
                <a:latin typeface="Acherus Militant Light"/>
                <a:ea typeface="Acherus Militant Light"/>
                <a:cs typeface="Acherus Militant Light"/>
                <a:sym typeface="Acherus Militant Light"/>
              </a:rPr>
              <a:t>Bathrooms and Water Stations</a:t>
            </a:r>
          </a:p>
          <a:p>
            <a:pPr algn="l" marL="647700" indent="-323850" lvl="1">
              <a:lnSpc>
                <a:spcPts val="6839"/>
              </a:lnSpc>
              <a:buFont typeface="Arial"/>
              <a:buChar char="•"/>
            </a:pPr>
            <a:r>
              <a:rPr lang="en-US" sz="3000" spc="75">
                <a:solidFill>
                  <a:srgbClr val="000000"/>
                </a:solidFill>
                <a:latin typeface="Acherus Militant Light"/>
                <a:ea typeface="Acherus Militant Light"/>
                <a:cs typeface="Acherus Militant Light"/>
                <a:sym typeface="Acherus Militant Light"/>
              </a:rPr>
              <a:t>Trash Cans</a:t>
            </a:r>
          </a:p>
          <a:p>
            <a:pPr algn="l" marL="647700" indent="-323850" lvl="1">
              <a:lnSpc>
                <a:spcPts val="6839"/>
              </a:lnSpc>
              <a:buFont typeface="Arial"/>
              <a:buChar char="•"/>
            </a:pPr>
            <a:r>
              <a:rPr lang="en-US" sz="3000" spc="75">
                <a:solidFill>
                  <a:srgbClr val="000000"/>
                </a:solidFill>
                <a:latin typeface="Acherus Militant Light"/>
                <a:ea typeface="Acherus Militant Light"/>
                <a:cs typeface="Acherus Militant Light"/>
                <a:sym typeface="Acherus Militant Light"/>
              </a:rPr>
              <a:t>E</a:t>
            </a:r>
            <a:r>
              <a:rPr lang="en-US" sz="3000" spc="75">
                <a:solidFill>
                  <a:srgbClr val="000000"/>
                </a:solidFill>
                <a:latin typeface="Acherus Militant Light"/>
                <a:ea typeface="Acherus Militant Light"/>
                <a:cs typeface="Acherus Militant Light"/>
                <a:sym typeface="Acherus Militant Light"/>
              </a:rPr>
              <a:t>mergency Stations</a:t>
            </a:r>
          </a:p>
          <a:p>
            <a:pPr algn="l" marL="647700" indent="-323850" lvl="1">
              <a:lnSpc>
                <a:spcPts val="6839"/>
              </a:lnSpc>
              <a:buFont typeface="Arial"/>
              <a:buChar char="•"/>
            </a:pPr>
            <a:r>
              <a:rPr lang="en-US" sz="3000" spc="75">
                <a:solidFill>
                  <a:srgbClr val="000000"/>
                </a:solidFill>
                <a:latin typeface="Acherus Militant Light"/>
                <a:ea typeface="Acherus Militant Light"/>
                <a:cs typeface="Acherus Militant Light"/>
                <a:sym typeface="Acherus Militant Light"/>
              </a:rPr>
              <a:t>Bike Rental/Repair Stations</a:t>
            </a:r>
          </a:p>
          <a:p>
            <a:pPr algn="l" marL="647700" indent="-323850" lvl="1">
              <a:lnSpc>
                <a:spcPts val="6839"/>
              </a:lnSpc>
              <a:buFont typeface="Arial"/>
              <a:buChar char="•"/>
            </a:pPr>
            <a:r>
              <a:rPr lang="en-US" sz="3000" spc="75">
                <a:solidFill>
                  <a:srgbClr val="000000"/>
                </a:solidFill>
                <a:latin typeface="Acherus Militant Light"/>
                <a:ea typeface="Acherus Militant Light"/>
                <a:cs typeface="Acherus Militant Light"/>
                <a:sym typeface="Acherus Militant Light"/>
              </a:rPr>
              <a:t>Trail Surfaces Improvements</a:t>
            </a:r>
          </a:p>
          <a:p>
            <a:pPr algn="l">
              <a:lnSpc>
                <a:spcPts val="4500"/>
              </a:lnSpc>
            </a:pPr>
          </a:p>
          <a:p>
            <a:pPr algn="l">
              <a:lnSpc>
                <a:spcPts val="4500"/>
              </a:lnSpc>
            </a:pPr>
          </a:p>
          <a:p>
            <a:pPr algn="l">
              <a:lnSpc>
                <a:spcPts val="4500"/>
              </a:lnSpc>
            </a:pPr>
          </a:p>
        </p:txBody>
      </p:sp>
      <p:sp>
        <p:nvSpPr>
          <p:cNvPr name="TextBox 7" id="7"/>
          <p:cNvSpPr txBox="true"/>
          <p:nvPr/>
        </p:nvSpPr>
        <p:spPr>
          <a:xfrm rot="0">
            <a:off x="9986457" y="2285667"/>
            <a:ext cx="7407315" cy="5610891"/>
          </a:xfrm>
          <a:prstGeom prst="rect">
            <a:avLst/>
          </a:prstGeom>
        </p:spPr>
        <p:txBody>
          <a:bodyPr anchor="t" rtlCol="false" tIns="0" lIns="0" bIns="0" rIns="0">
            <a:spAutoFit/>
          </a:bodyPr>
          <a:lstStyle/>
          <a:p>
            <a:pPr algn="ctr">
              <a:lnSpc>
                <a:spcPts val="4473"/>
              </a:lnSpc>
              <a:spcBef>
                <a:spcPct val="0"/>
              </a:spcBef>
            </a:pPr>
            <a:r>
              <a:rPr lang="en-US" b="true" sz="2982" spc="74">
                <a:solidFill>
                  <a:srgbClr val="000000"/>
                </a:solidFill>
                <a:latin typeface="Acherus Militant Bold"/>
                <a:ea typeface="Acherus Militant Bold"/>
                <a:cs typeface="Acherus Militant Bold"/>
                <a:sym typeface="Acherus Militant Bold"/>
              </a:rPr>
              <a:t>G</a:t>
            </a:r>
            <a:r>
              <a:rPr lang="en-US" b="true" sz="2982" spc="74">
                <a:solidFill>
                  <a:srgbClr val="000000"/>
                </a:solidFill>
                <a:latin typeface="Acherus Militant Bold"/>
                <a:ea typeface="Acherus Militant Bold"/>
                <a:cs typeface="Acherus Militant Bold"/>
                <a:sym typeface="Acherus Militant Bold"/>
              </a:rPr>
              <a:t>oals: </a:t>
            </a:r>
          </a:p>
          <a:p>
            <a:pPr algn="ctr">
              <a:lnSpc>
                <a:spcPts val="4473"/>
              </a:lnSpc>
              <a:spcBef>
                <a:spcPct val="0"/>
              </a:spcBef>
            </a:pPr>
          </a:p>
          <a:p>
            <a:pPr algn="l" marL="643927" indent="-321964" lvl="1">
              <a:lnSpc>
                <a:spcPts val="4473"/>
              </a:lnSpc>
              <a:spcBef>
                <a:spcPct val="0"/>
              </a:spcBef>
              <a:buFont typeface="Arial"/>
              <a:buChar char="•"/>
            </a:pPr>
            <a:r>
              <a:rPr lang="en-US" sz="2982" spc="74">
                <a:solidFill>
                  <a:srgbClr val="000000"/>
                </a:solidFill>
                <a:latin typeface="Acherus Militant Light"/>
                <a:ea typeface="Acherus Militant Light"/>
                <a:cs typeface="Acherus Militant Light"/>
                <a:sym typeface="Acherus Militant Light"/>
              </a:rPr>
              <a:t>Improve safety</a:t>
            </a:r>
          </a:p>
          <a:p>
            <a:pPr algn="l">
              <a:lnSpc>
                <a:spcPts val="4473"/>
              </a:lnSpc>
              <a:spcBef>
                <a:spcPct val="0"/>
              </a:spcBef>
            </a:pPr>
          </a:p>
          <a:p>
            <a:pPr algn="l">
              <a:lnSpc>
                <a:spcPts val="4473"/>
              </a:lnSpc>
              <a:spcBef>
                <a:spcPct val="0"/>
              </a:spcBef>
            </a:pPr>
          </a:p>
          <a:p>
            <a:pPr algn="l" marL="643927" indent="-321964" lvl="1">
              <a:lnSpc>
                <a:spcPts val="4473"/>
              </a:lnSpc>
              <a:spcBef>
                <a:spcPct val="0"/>
              </a:spcBef>
              <a:buFont typeface="Arial"/>
              <a:buChar char="•"/>
            </a:pPr>
            <a:r>
              <a:rPr lang="en-US" sz="2982" spc="74">
                <a:solidFill>
                  <a:srgbClr val="000000"/>
                </a:solidFill>
                <a:latin typeface="Acherus Militant Light"/>
                <a:ea typeface="Acherus Militant Light"/>
                <a:cs typeface="Acherus Militant Light"/>
                <a:sym typeface="Acherus Militant Light"/>
              </a:rPr>
              <a:t>C</a:t>
            </a:r>
            <a:r>
              <a:rPr lang="en-US" sz="2982" spc="74">
                <a:solidFill>
                  <a:srgbClr val="000000"/>
                </a:solidFill>
                <a:latin typeface="Acherus Militant Light"/>
                <a:ea typeface="Acherus Militant Light"/>
                <a:cs typeface="Acherus Militant Light"/>
                <a:sym typeface="Acherus Militant Light"/>
              </a:rPr>
              <a:t>omfort</a:t>
            </a:r>
          </a:p>
          <a:p>
            <a:pPr algn="l">
              <a:lnSpc>
                <a:spcPts val="4473"/>
              </a:lnSpc>
              <a:spcBef>
                <a:spcPct val="0"/>
              </a:spcBef>
            </a:pPr>
          </a:p>
          <a:p>
            <a:pPr algn="l">
              <a:lnSpc>
                <a:spcPts val="4473"/>
              </a:lnSpc>
              <a:spcBef>
                <a:spcPct val="0"/>
              </a:spcBef>
            </a:pPr>
          </a:p>
          <a:p>
            <a:pPr algn="l" marL="643927" indent="-321964" lvl="1">
              <a:lnSpc>
                <a:spcPts val="4473"/>
              </a:lnSpc>
              <a:spcBef>
                <a:spcPct val="0"/>
              </a:spcBef>
              <a:buFont typeface="Arial"/>
              <a:buChar char="•"/>
            </a:pPr>
            <a:r>
              <a:rPr lang="en-US" sz="2982" spc="74">
                <a:solidFill>
                  <a:srgbClr val="000000"/>
                </a:solidFill>
                <a:latin typeface="Acherus Militant Light"/>
                <a:ea typeface="Acherus Militant Light"/>
                <a:cs typeface="Acherus Militant Light"/>
                <a:sym typeface="Acherus Militant Light"/>
              </a:rPr>
              <a:t>A</a:t>
            </a:r>
            <a:r>
              <a:rPr lang="en-US" sz="2982" spc="74">
                <a:solidFill>
                  <a:srgbClr val="000000"/>
                </a:solidFill>
                <a:latin typeface="Acherus Militant Light"/>
                <a:ea typeface="Acherus Militant Light"/>
                <a:cs typeface="Acherus Militant Light"/>
                <a:sym typeface="Acherus Militant Light"/>
              </a:rPr>
              <a:t>ccess for all trail users</a:t>
            </a:r>
          </a:p>
          <a:p>
            <a:pPr algn="l">
              <a:lnSpc>
                <a:spcPts val="4473"/>
              </a:lnSpc>
              <a:spcBef>
                <a:spcPct val="0"/>
              </a:spcBef>
            </a:pPr>
          </a:p>
        </p:txBody>
      </p:sp>
    </p:spTree>
  </p:cSld>
  <p:clrMapOvr>
    <a:masterClrMapping/>
  </p:clrMapOvr>
</p:sld>
</file>

<file path=ppt/slides/slide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0" y="962025"/>
            <a:ext cx="18288000" cy="1024890"/>
          </a:xfrm>
          <a:prstGeom prst="rect">
            <a:avLst/>
          </a:prstGeom>
        </p:spPr>
        <p:txBody>
          <a:bodyPr anchor="t" rtlCol="false" tIns="0" lIns="0" bIns="0" rIns="0">
            <a:spAutoFit/>
          </a:bodyPr>
          <a:lstStyle/>
          <a:p>
            <a:pPr algn="ctr">
              <a:lnSpc>
                <a:spcPts val="8189"/>
              </a:lnSpc>
            </a:pPr>
            <a:r>
              <a:rPr lang="en-US" sz="6299" spc="699">
                <a:solidFill>
                  <a:srgbClr val="862634"/>
                </a:solidFill>
                <a:latin typeface="League Gothic"/>
                <a:ea typeface="League Gothic"/>
                <a:cs typeface="League Gothic"/>
                <a:sym typeface="League Gothic"/>
              </a:rPr>
              <a:t>TABLE OF CONTENTS</a:t>
            </a:r>
          </a:p>
        </p:txBody>
      </p:sp>
      <p:sp>
        <p:nvSpPr>
          <p:cNvPr name="AutoShape 3" id="3"/>
          <p:cNvSpPr/>
          <p:nvPr/>
        </p:nvSpPr>
        <p:spPr>
          <a:xfrm>
            <a:off x="12659557" y="1498283"/>
            <a:ext cx="4599743" cy="0"/>
          </a:xfrm>
          <a:prstGeom prst="line">
            <a:avLst/>
          </a:prstGeom>
          <a:ln cap="flat" w="19050">
            <a:solidFill>
              <a:srgbClr val="000000"/>
            </a:solidFill>
            <a:prstDash val="solid"/>
            <a:headEnd type="none" len="sm" w="sm"/>
            <a:tailEnd type="none" len="sm" w="sm"/>
          </a:ln>
        </p:spPr>
      </p:sp>
      <p:sp>
        <p:nvSpPr>
          <p:cNvPr name="AutoShape 4" id="4"/>
          <p:cNvSpPr/>
          <p:nvPr/>
        </p:nvSpPr>
        <p:spPr>
          <a:xfrm>
            <a:off x="1028700" y="1488758"/>
            <a:ext cx="4599743" cy="0"/>
          </a:xfrm>
          <a:prstGeom prst="line">
            <a:avLst/>
          </a:prstGeom>
          <a:ln cap="flat" w="19050">
            <a:solidFill>
              <a:srgbClr val="000000"/>
            </a:solidFill>
            <a:prstDash val="solid"/>
            <a:headEnd type="none" len="sm" w="sm"/>
            <a:tailEnd type="none" len="sm" w="sm"/>
          </a:ln>
        </p:spPr>
      </p:sp>
      <p:sp>
        <p:nvSpPr>
          <p:cNvPr name="TextBox 5" id="5"/>
          <p:cNvSpPr txBox="true"/>
          <p:nvPr/>
        </p:nvSpPr>
        <p:spPr>
          <a:xfrm rot="0">
            <a:off x="1560186" y="2493741"/>
            <a:ext cx="8616459" cy="6503049"/>
          </a:xfrm>
          <a:prstGeom prst="rect">
            <a:avLst/>
          </a:prstGeom>
        </p:spPr>
        <p:txBody>
          <a:bodyPr anchor="t" rtlCol="false" tIns="0" lIns="0" bIns="0" rIns="0">
            <a:spAutoFit/>
          </a:bodyPr>
          <a:lstStyle/>
          <a:p>
            <a:pPr algn="l">
              <a:lnSpc>
                <a:spcPts val="5117"/>
              </a:lnSpc>
            </a:pPr>
            <a:r>
              <a:rPr lang="en-US" sz="3411" spc="85">
                <a:solidFill>
                  <a:srgbClr val="000000"/>
                </a:solidFill>
                <a:latin typeface="Acherus Militant Light"/>
                <a:ea typeface="Acherus Militant Light"/>
                <a:cs typeface="Acherus Militant Light"/>
                <a:sym typeface="Acherus Militant Light"/>
              </a:rPr>
              <a:t>I. Background/Roles/Objective</a:t>
            </a:r>
          </a:p>
          <a:p>
            <a:pPr algn="l">
              <a:lnSpc>
                <a:spcPts val="5117"/>
              </a:lnSpc>
            </a:pPr>
            <a:r>
              <a:rPr lang="en-US" sz="3411" spc="85">
                <a:solidFill>
                  <a:srgbClr val="000000"/>
                </a:solidFill>
                <a:latin typeface="Acherus Militant Light"/>
                <a:ea typeface="Acherus Militant Light"/>
                <a:cs typeface="Acherus Militant Light"/>
                <a:sym typeface="Acherus Militant Light"/>
              </a:rPr>
              <a:t>II. Current State of the Trails</a:t>
            </a:r>
          </a:p>
          <a:p>
            <a:pPr algn="l">
              <a:lnSpc>
                <a:spcPts val="5117"/>
              </a:lnSpc>
            </a:pPr>
            <a:r>
              <a:rPr lang="en-US" sz="3411" spc="85">
                <a:solidFill>
                  <a:srgbClr val="000000"/>
                </a:solidFill>
                <a:latin typeface="Acherus Militant Light"/>
                <a:ea typeface="Acherus Militant Light"/>
                <a:cs typeface="Acherus Militant Light"/>
                <a:sym typeface="Acherus Militant Light"/>
              </a:rPr>
              <a:t>III. Project Design</a:t>
            </a:r>
          </a:p>
          <a:p>
            <a:pPr algn="l">
              <a:lnSpc>
                <a:spcPts val="5117"/>
              </a:lnSpc>
            </a:pPr>
            <a:r>
              <a:rPr lang="en-US" sz="3411" spc="85">
                <a:solidFill>
                  <a:srgbClr val="000000"/>
                </a:solidFill>
                <a:latin typeface="Acherus Militant Light"/>
                <a:ea typeface="Acherus Militant Light"/>
                <a:cs typeface="Acherus Militant Light"/>
                <a:sym typeface="Acherus Militant Light"/>
              </a:rPr>
              <a:t>IV. Pestel Analysis</a:t>
            </a:r>
          </a:p>
          <a:p>
            <a:pPr algn="l">
              <a:lnSpc>
                <a:spcPts val="5117"/>
              </a:lnSpc>
            </a:pPr>
            <a:r>
              <a:rPr lang="en-US" sz="3411" spc="85">
                <a:solidFill>
                  <a:srgbClr val="000000"/>
                </a:solidFill>
                <a:latin typeface="Acherus Militant Light"/>
                <a:ea typeface="Acherus Militant Light"/>
                <a:cs typeface="Acherus Militant Light"/>
                <a:sym typeface="Acherus Militant Light"/>
              </a:rPr>
              <a:t>V. Methodology</a:t>
            </a:r>
          </a:p>
          <a:p>
            <a:pPr algn="l">
              <a:lnSpc>
                <a:spcPts val="5117"/>
              </a:lnSpc>
            </a:pPr>
            <a:r>
              <a:rPr lang="en-US" sz="3411" spc="85">
                <a:solidFill>
                  <a:srgbClr val="000000"/>
                </a:solidFill>
                <a:latin typeface="Acherus Militant Light"/>
                <a:ea typeface="Acherus Militant Light"/>
                <a:cs typeface="Acherus Militant Light"/>
                <a:sym typeface="Acherus Militant Light"/>
              </a:rPr>
              <a:t>VI. Survey Results</a:t>
            </a:r>
          </a:p>
          <a:p>
            <a:pPr algn="l">
              <a:lnSpc>
                <a:spcPts val="5117"/>
              </a:lnSpc>
            </a:pPr>
            <a:r>
              <a:rPr lang="en-US" sz="3411" spc="85">
                <a:solidFill>
                  <a:srgbClr val="000000"/>
                </a:solidFill>
                <a:latin typeface="Acherus Militant Light"/>
                <a:ea typeface="Acherus Militant Light"/>
                <a:cs typeface="Acherus Militant Light"/>
                <a:sym typeface="Acherus Militant Light"/>
              </a:rPr>
              <a:t>VII. SWOT Analysis</a:t>
            </a:r>
          </a:p>
          <a:p>
            <a:pPr algn="l">
              <a:lnSpc>
                <a:spcPts val="5117"/>
              </a:lnSpc>
            </a:pPr>
            <a:r>
              <a:rPr lang="en-US" sz="3411" spc="85">
                <a:solidFill>
                  <a:srgbClr val="000000"/>
                </a:solidFill>
                <a:latin typeface="Acherus Militant Light"/>
                <a:ea typeface="Acherus Militant Light"/>
                <a:cs typeface="Acherus Militant Light"/>
                <a:sym typeface="Acherus Militant Light"/>
              </a:rPr>
              <a:t>VIII. Objective</a:t>
            </a:r>
          </a:p>
          <a:p>
            <a:pPr algn="l">
              <a:lnSpc>
                <a:spcPts val="5117"/>
              </a:lnSpc>
            </a:pPr>
            <a:r>
              <a:rPr lang="en-US" sz="3411" spc="85">
                <a:solidFill>
                  <a:srgbClr val="000000"/>
                </a:solidFill>
                <a:latin typeface="Acherus Militant Light"/>
                <a:ea typeface="Acherus Militant Light"/>
                <a:cs typeface="Acherus Militant Light"/>
                <a:sym typeface="Acherus Militant Light"/>
              </a:rPr>
              <a:t>IX. Consumer Analysis</a:t>
            </a:r>
          </a:p>
          <a:p>
            <a:pPr algn="l">
              <a:lnSpc>
                <a:spcPts val="5117"/>
              </a:lnSpc>
            </a:pPr>
            <a:r>
              <a:rPr lang="en-US" sz="3411" spc="85">
                <a:solidFill>
                  <a:srgbClr val="000000"/>
                </a:solidFill>
                <a:latin typeface="Acherus Militant Light"/>
                <a:ea typeface="Acherus Militant Light"/>
                <a:cs typeface="Acherus Militant Light"/>
                <a:sym typeface="Acherus Militant Light"/>
              </a:rPr>
              <a:t>X. The 4 P’s of Marketing/Masterplan</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962025"/>
            <a:ext cx="7407315" cy="1027588"/>
          </a:xfrm>
          <a:prstGeom prst="rect">
            <a:avLst/>
          </a:prstGeom>
        </p:spPr>
        <p:txBody>
          <a:bodyPr anchor="t" rtlCol="false" tIns="0" lIns="0" bIns="0" rIns="0">
            <a:spAutoFit/>
          </a:bodyPr>
          <a:lstStyle/>
          <a:p>
            <a:pPr algn="just">
              <a:lnSpc>
                <a:spcPts val="8218"/>
              </a:lnSpc>
            </a:pPr>
            <a:r>
              <a:rPr lang="en-US" sz="6321" spc="1896">
                <a:solidFill>
                  <a:srgbClr val="862634"/>
                </a:solidFill>
                <a:latin typeface="League Gothic"/>
                <a:ea typeface="League Gothic"/>
                <a:cs typeface="League Gothic"/>
                <a:sym typeface="League Gothic"/>
              </a:rPr>
              <a:t>PRODUCT</a:t>
            </a:r>
          </a:p>
        </p:txBody>
      </p:sp>
      <p:sp>
        <p:nvSpPr>
          <p:cNvPr name="AutoShape 3" id="3"/>
          <p:cNvSpPr/>
          <p:nvPr/>
        </p:nvSpPr>
        <p:spPr>
          <a:xfrm>
            <a:off x="5177012" y="1479232"/>
            <a:ext cx="6367547" cy="29924"/>
          </a:xfrm>
          <a:prstGeom prst="line">
            <a:avLst/>
          </a:prstGeom>
          <a:ln cap="flat" w="19050">
            <a:solidFill>
              <a:srgbClr val="000000"/>
            </a:solidFill>
            <a:prstDash val="solid"/>
            <a:headEnd type="none" len="sm" w="sm"/>
            <a:tailEnd type="none" len="sm" w="sm"/>
          </a:ln>
        </p:spPr>
      </p:sp>
      <p:sp>
        <p:nvSpPr>
          <p:cNvPr name="AutoShape 4" id="4"/>
          <p:cNvSpPr/>
          <p:nvPr/>
        </p:nvSpPr>
        <p:spPr>
          <a:xfrm>
            <a:off x="1028700" y="9186863"/>
            <a:ext cx="8957757" cy="0"/>
          </a:xfrm>
          <a:prstGeom prst="line">
            <a:avLst/>
          </a:prstGeom>
          <a:ln cap="flat" w="19050">
            <a:solidFill>
              <a:srgbClr val="000000"/>
            </a:solidFill>
            <a:prstDash val="solid"/>
            <a:headEnd type="none" len="sm" w="sm"/>
            <a:tailEnd type="none" len="sm" w="sm"/>
          </a:ln>
        </p:spPr>
      </p:sp>
      <p:sp>
        <p:nvSpPr>
          <p:cNvPr name="Freeform 5" id="5"/>
          <p:cNvSpPr/>
          <p:nvPr/>
        </p:nvSpPr>
        <p:spPr>
          <a:xfrm flipH="false" flipV="false" rot="0">
            <a:off x="10352519" y="9035777"/>
            <a:ext cx="6906781" cy="302172"/>
          </a:xfrm>
          <a:custGeom>
            <a:avLst/>
            <a:gdLst/>
            <a:ahLst/>
            <a:cxnLst/>
            <a:rect r="r" b="b" t="t" l="l"/>
            <a:pathLst>
              <a:path h="302172" w="6906781">
                <a:moveTo>
                  <a:pt x="0" y="0"/>
                </a:moveTo>
                <a:lnTo>
                  <a:pt x="6906781" y="0"/>
                </a:lnTo>
                <a:lnTo>
                  <a:pt x="6906781" y="302171"/>
                </a:lnTo>
                <a:lnTo>
                  <a:pt x="0" y="302171"/>
                </a:lnTo>
                <a:lnTo>
                  <a:pt x="0" y="0"/>
                </a:lnTo>
                <a:close/>
              </a:path>
            </a:pathLst>
          </a:custGeom>
          <a:blipFill>
            <a:blip r:embed="rId3"/>
            <a:stretch>
              <a:fillRect l="0" t="0" r="0" b="0"/>
            </a:stretch>
          </a:blipFill>
        </p:spPr>
      </p:sp>
      <p:sp>
        <p:nvSpPr>
          <p:cNvPr name="Freeform 6" id="6"/>
          <p:cNvSpPr/>
          <p:nvPr/>
        </p:nvSpPr>
        <p:spPr>
          <a:xfrm flipH="false" flipV="false" rot="0">
            <a:off x="1278201" y="2297633"/>
            <a:ext cx="3574961" cy="6148933"/>
          </a:xfrm>
          <a:custGeom>
            <a:avLst/>
            <a:gdLst/>
            <a:ahLst/>
            <a:cxnLst/>
            <a:rect r="r" b="b" t="t" l="l"/>
            <a:pathLst>
              <a:path h="6148933" w="3574961">
                <a:moveTo>
                  <a:pt x="0" y="0"/>
                </a:moveTo>
                <a:lnTo>
                  <a:pt x="3574961" y="0"/>
                </a:lnTo>
                <a:lnTo>
                  <a:pt x="3574961" y="6148934"/>
                </a:lnTo>
                <a:lnTo>
                  <a:pt x="0" y="6148934"/>
                </a:lnTo>
                <a:lnTo>
                  <a:pt x="0" y="0"/>
                </a:lnTo>
                <a:close/>
              </a:path>
            </a:pathLst>
          </a:custGeom>
          <a:blipFill>
            <a:blip r:embed="rId4"/>
            <a:stretch>
              <a:fillRect l="0" t="0" r="0" b="0"/>
            </a:stretch>
          </a:blipFill>
        </p:spPr>
      </p:sp>
      <p:sp>
        <p:nvSpPr>
          <p:cNvPr name="Freeform 7" id="7"/>
          <p:cNvSpPr/>
          <p:nvPr/>
        </p:nvSpPr>
        <p:spPr>
          <a:xfrm flipH="false" flipV="false" rot="0">
            <a:off x="5752842" y="2949773"/>
            <a:ext cx="5791717" cy="4978005"/>
          </a:xfrm>
          <a:custGeom>
            <a:avLst/>
            <a:gdLst/>
            <a:ahLst/>
            <a:cxnLst/>
            <a:rect r="r" b="b" t="t" l="l"/>
            <a:pathLst>
              <a:path h="4978005" w="5791717">
                <a:moveTo>
                  <a:pt x="0" y="0"/>
                </a:moveTo>
                <a:lnTo>
                  <a:pt x="5791716" y="0"/>
                </a:lnTo>
                <a:lnTo>
                  <a:pt x="5791716" y="4978004"/>
                </a:lnTo>
                <a:lnTo>
                  <a:pt x="0" y="4978004"/>
                </a:lnTo>
                <a:lnTo>
                  <a:pt x="0" y="0"/>
                </a:lnTo>
                <a:close/>
              </a:path>
            </a:pathLst>
          </a:custGeom>
          <a:blipFill>
            <a:blip r:embed="rId5"/>
            <a:stretch>
              <a:fillRect l="0" t="0" r="0" b="0"/>
            </a:stretch>
          </a:blipFill>
        </p:spPr>
      </p:sp>
      <p:sp>
        <p:nvSpPr>
          <p:cNvPr name="Freeform 8" id="8"/>
          <p:cNvSpPr/>
          <p:nvPr/>
        </p:nvSpPr>
        <p:spPr>
          <a:xfrm flipH="false" flipV="false" rot="0">
            <a:off x="12169090" y="1143410"/>
            <a:ext cx="4918231" cy="3612725"/>
          </a:xfrm>
          <a:custGeom>
            <a:avLst/>
            <a:gdLst/>
            <a:ahLst/>
            <a:cxnLst/>
            <a:rect r="r" b="b" t="t" l="l"/>
            <a:pathLst>
              <a:path h="3612725" w="4918231">
                <a:moveTo>
                  <a:pt x="0" y="0"/>
                </a:moveTo>
                <a:lnTo>
                  <a:pt x="4918231" y="0"/>
                </a:lnTo>
                <a:lnTo>
                  <a:pt x="4918231" y="3612725"/>
                </a:lnTo>
                <a:lnTo>
                  <a:pt x="0" y="3612725"/>
                </a:lnTo>
                <a:lnTo>
                  <a:pt x="0" y="0"/>
                </a:lnTo>
                <a:close/>
              </a:path>
            </a:pathLst>
          </a:custGeom>
          <a:blipFill>
            <a:blip r:embed="rId6"/>
            <a:stretch>
              <a:fillRect l="-53864" t="-9969" r="0" b="0"/>
            </a:stretch>
          </a:blipFill>
        </p:spPr>
      </p:sp>
      <p:sp>
        <p:nvSpPr>
          <p:cNvPr name="Freeform 9" id="9"/>
          <p:cNvSpPr/>
          <p:nvPr/>
        </p:nvSpPr>
        <p:spPr>
          <a:xfrm flipH="false" flipV="false" rot="0">
            <a:off x="12169090" y="5037017"/>
            <a:ext cx="4918231" cy="3717878"/>
          </a:xfrm>
          <a:custGeom>
            <a:avLst/>
            <a:gdLst/>
            <a:ahLst/>
            <a:cxnLst/>
            <a:rect r="r" b="b" t="t" l="l"/>
            <a:pathLst>
              <a:path h="3717878" w="4918231">
                <a:moveTo>
                  <a:pt x="0" y="0"/>
                </a:moveTo>
                <a:lnTo>
                  <a:pt x="4918231" y="0"/>
                </a:lnTo>
                <a:lnTo>
                  <a:pt x="4918231" y="3717878"/>
                </a:lnTo>
                <a:lnTo>
                  <a:pt x="0" y="3717878"/>
                </a:lnTo>
                <a:lnTo>
                  <a:pt x="0" y="0"/>
                </a:lnTo>
                <a:close/>
              </a:path>
            </a:pathLst>
          </a:custGeom>
          <a:blipFill>
            <a:blip r:embed="rId7"/>
            <a:stretch>
              <a:fillRect l="-13461" t="0" r="0" b="0"/>
            </a:stretch>
          </a:blipFill>
        </p:spPr>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962025"/>
            <a:ext cx="7407315" cy="1027588"/>
          </a:xfrm>
          <a:prstGeom prst="rect">
            <a:avLst/>
          </a:prstGeom>
        </p:spPr>
        <p:txBody>
          <a:bodyPr anchor="t" rtlCol="false" tIns="0" lIns="0" bIns="0" rIns="0">
            <a:spAutoFit/>
          </a:bodyPr>
          <a:lstStyle/>
          <a:p>
            <a:pPr algn="just">
              <a:lnSpc>
                <a:spcPts val="8218"/>
              </a:lnSpc>
            </a:pPr>
            <a:r>
              <a:rPr lang="en-US" sz="6321" spc="1896">
                <a:solidFill>
                  <a:srgbClr val="862634"/>
                </a:solidFill>
                <a:latin typeface="League Gothic"/>
                <a:ea typeface="League Gothic"/>
                <a:cs typeface="League Gothic"/>
                <a:sym typeface="League Gothic"/>
              </a:rPr>
              <a:t>PRODUCT</a:t>
            </a:r>
          </a:p>
        </p:txBody>
      </p:sp>
      <p:sp>
        <p:nvSpPr>
          <p:cNvPr name="AutoShape 3" id="3"/>
          <p:cNvSpPr/>
          <p:nvPr/>
        </p:nvSpPr>
        <p:spPr>
          <a:xfrm>
            <a:off x="5177012" y="1479232"/>
            <a:ext cx="12082288" cy="0"/>
          </a:xfrm>
          <a:prstGeom prst="line">
            <a:avLst/>
          </a:prstGeom>
          <a:ln cap="flat" w="19050">
            <a:solidFill>
              <a:srgbClr val="000000"/>
            </a:solidFill>
            <a:prstDash val="solid"/>
            <a:headEnd type="none" len="sm" w="sm"/>
            <a:tailEnd type="none" len="sm" w="sm"/>
          </a:ln>
        </p:spPr>
      </p:sp>
      <p:sp>
        <p:nvSpPr>
          <p:cNvPr name="AutoShape 4" id="4"/>
          <p:cNvSpPr/>
          <p:nvPr/>
        </p:nvSpPr>
        <p:spPr>
          <a:xfrm>
            <a:off x="1028700" y="9186863"/>
            <a:ext cx="8957757" cy="0"/>
          </a:xfrm>
          <a:prstGeom prst="line">
            <a:avLst/>
          </a:prstGeom>
          <a:ln cap="flat" w="19050">
            <a:solidFill>
              <a:srgbClr val="000000"/>
            </a:solidFill>
            <a:prstDash val="solid"/>
            <a:headEnd type="none" len="sm" w="sm"/>
            <a:tailEnd type="none" len="sm" w="sm"/>
          </a:ln>
        </p:spPr>
      </p:sp>
      <p:sp>
        <p:nvSpPr>
          <p:cNvPr name="Freeform 5" id="5"/>
          <p:cNvSpPr/>
          <p:nvPr/>
        </p:nvSpPr>
        <p:spPr>
          <a:xfrm flipH="false" flipV="false" rot="0">
            <a:off x="10352519" y="9035777"/>
            <a:ext cx="6906781" cy="302172"/>
          </a:xfrm>
          <a:custGeom>
            <a:avLst/>
            <a:gdLst/>
            <a:ahLst/>
            <a:cxnLst/>
            <a:rect r="r" b="b" t="t" l="l"/>
            <a:pathLst>
              <a:path h="302172" w="6906781">
                <a:moveTo>
                  <a:pt x="0" y="0"/>
                </a:moveTo>
                <a:lnTo>
                  <a:pt x="6906781" y="0"/>
                </a:lnTo>
                <a:lnTo>
                  <a:pt x="6906781" y="302171"/>
                </a:lnTo>
                <a:lnTo>
                  <a:pt x="0" y="302171"/>
                </a:lnTo>
                <a:lnTo>
                  <a:pt x="0" y="0"/>
                </a:lnTo>
                <a:close/>
              </a:path>
            </a:pathLst>
          </a:custGeom>
          <a:blipFill>
            <a:blip r:embed="rId3"/>
            <a:stretch>
              <a:fillRect l="0" t="0" r="0" b="0"/>
            </a:stretch>
          </a:blipFill>
        </p:spPr>
      </p:sp>
      <p:sp>
        <p:nvSpPr>
          <p:cNvPr name="Freeform 6" id="6"/>
          <p:cNvSpPr/>
          <p:nvPr/>
        </p:nvSpPr>
        <p:spPr>
          <a:xfrm flipH="false" flipV="false" rot="0">
            <a:off x="2933577" y="3129157"/>
            <a:ext cx="7418942" cy="5568843"/>
          </a:xfrm>
          <a:custGeom>
            <a:avLst/>
            <a:gdLst/>
            <a:ahLst/>
            <a:cxnLst/>
            <a:rect r="r" b="b" t="t" l="l"/>
            <a:pathLst>
              <a:path h="5568843" w="7418942">
                <a:moveTo>
                  <a:pt x="0" y="0"/>
                </a:moveTo>
                <a:lnTo>
                  <a:pt x="7418942" y="0"/>
                </a:lnTo>
                <a:lnTo>
                  <a:pt x="7418942" y="5568843"/>
                </a:lnTo>
                <a:lnTo>
                  <a:pt x="0" y="5568843"/>
                </a:lnTo>
                <a:lnTo>
                  <a:pt x="0" y="0"/>
                </a:lnTo>
                <a:close/>
              </a:path>
            </a:pathLst>
          </a:custGeom>
          <a:blipFill>
            <a:blip r:embed="rId4"/>
            <a:stretch>
              <a:fillRect l="0" t="0" r="0" b="0"/>
            </a:stretch>
          </a:blipFill>
        </p:spPr>
      </p:sp>
      <p:sp>
        <p:nvSpPr>
          <p:cNvPr name="Freeform 7" id="7"/>
          <p:cNvSpPr/>
          <p:nvPr/>
        </p:nvSpPr>
        <p:spPr>
          <a:xfrm flipH="false" flipV="false" rot="0">
            <a:off x="11133447" y="3122961"/>
            <a:ext cx="4099826" cy="5575040"/>
          </a:xfrm>
          <a:custGeom>
            <a:avLst/>
            <a:gdLst/>
            <a:ahLst/>
            <a:cxnLst/>
            <a:rect r="r" b="b" t="t" l="l"/>
            <a:pathLst>
              <a:path h="5575040" w="4099826">
                <a:moveTo>
                  <a:pt x="0" y="0"/>
                </a:moveTo>
                <a:lnTo>
                  <a:pt x="4099827" y="0"/>
                </a:lnTo>
                <a:lnTo>
                  <a:pt x="4099827" y="5575039"/>
                </a:lnTo>
                <a:lnTo>
                  <a:pt x="0" y="5575039"/>
                </a:lnTo>
                <a:lnTo>
                  <a:pt x="0" y="0"/>
                </a:lnTo>
                <a:close/>
              </a:path>
            </a:pathLst>
          </a:custGeom>
          <a:blipFill>
            <a:blip r:embed="rId5"/>
            <a:stretch>
              <a:fillRect l="-1986" t="0" r="0" b="0"/>
            </a:stretch>
          </a:blipFill>
        </p:spPr>
      </p:sp>
      <p:sp>
        <p:nvSpPr>
          <p:cNvPr name="TextBox 8" id="8"/>
          <p:cNvSpPr txBox="true"/>
          <p:nvPr/>
        </p:nvSpPr>
        <p:spPr>
          <a:xfrm rot="0">
            <a:off x="1032657" y="1976914"/>
            <a:ext cx="16226643" cy="553116"/>
          </a:xfrm>
          <a:prstGeom prst="rect">
            <a:avLst/>
          </a:prstGeom>
        </p:spPr>
        <p:txBody>
          <a:bodyPr anchor="t" rtlCol="false" tIns="0" lIns="0" bIns="0" rIns="0">
            <a:spAutoFit/>
          </a:bodyPr>
          <a:lstStyle/>
          <a:p>
            <a:pPr algn="ctr">
              <a:lnSpc>
                <a:spcPts val="4473"/>
              </a:lnSpc>
            </a:pPr>
            <a:r>
              <a:rPr lang="en-US" sz="2982" spc="74">
                <a:solidFill>
                  <a:srgbClr val="000000"/>
                </a:solidFill>
                <a:latin typeface="Acherus Militant Light"/>
                <a:ea typeface="Acherus Militant Light"/>
                <a:cs typeface="Acherus Militant Light"/>
                <a:sym typeface="Acherus Militant Light"/>
              </a:rPr>
              <a:t>Aunt Polly’s Trail</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5868973" y="971550"/>
            <a:ext cx="11390327" cy="953709"/>
          </a:xfrm>
          <a:prstGeom prst="rect">
            <a:avLst/>
          </a:prstGeom>
        </p:spPr>
        <p:txBody>
          <a:bodyPr anchor="t" rtlCol="false" tIns="0" lIns="0" bIns="0" rIns="0">
            <a:spAutoFit/>
          </a:bodyPr>
          <a:lstStyle/>
          <a:p>
            <a:pPr algn="r">
              <a:lnSpc>
                <a:spcPts val="7667"/>
              </a:lnSpc>
            </a:pPr>
            <a:r>
              <a:rPr lang="en-US" sz="5898" spc="1769">
                <a:solidFill>
                  <a:srgbClr val="862634"/>
                </a:solidFill>
                <a:latin typeface="League Gothic"/>
                <a:ea typeface="League Gothic"/>
                <a:cs typeface="League Gothic"/>
                <a:sym typeface="League Gothic"/>
              </a:rPr>
              <a:t>PRICE </a:t>
            </a:r>
          </a:p>
        </p:txBody>
      </p:sp>
      <p:sp>
        <p:nvSpPr>
          <p:cNvPr name="AutoShape 3" id="3"/>
          <p:cNvSpPr/>
          <p:nvPr/>
        </p:nvSpPr>
        <p:spPr>
          <a:xfrm>
            <a:off x="1028700" y="1467454"/>
            <a:ext cx="13194061" cy="9525"/>
          </a:xfrm>
          <a:prstGeom prst="line">
            <a:avLst/>
          </a:prstGeom>
          <a:ln cap="flat" w="19050">
            <a:solidFill>
              <a:srgbClr val="000000"/>
            </a:solidFill>
            <a:prstDash val="solid"/>
            <a:headEnd type="none" len="sm" w="sm"/>
            <a:tailEnd type="none" len="sm" w="sm"/>
          </a:ln>
        </p:spPr>
      </p:sp>
      <p:sp>
        <p:nvSpPr>
          <p:cNvPr name="AutoShape 4" id="4"/>
          <p:cNvSpPr/>
          <p:nvPr/>
        </p:nvSpPr>
        <p:spPr>
          <a:xfrm>
            <a:off x="8301543" y="9186863"/>
            <a:ext cx="8957757" cy="0"/>
          </a:xfrm>
          <a:prstGeom prst="line">
            <a:avLst/>
          </a:prstGeom>
          <a:ln cap="flat" w="19050">
            <a:solidFill>
              <a:srgbClr val="000000"/>
            </a:solidFill>
            <a:prstDash val="solid"/>
            <a:headEnd type="none" len="sm" w="sm"/>
            <a:tailEnd type="none" len="sm" w="sm"/>
          </a:ln>
        </p:spPr>
      </p:sp>
      <p:sp>
        <p:nvSpPr>
          <p:cNvPr name="Freeform 5" id="5"/>
          <p:cNvSpPr/>
          <p:nvPr/>
        </p:nvSpPr>
        <p:spPr>
          <a:xfrm flipH="false" flipV="false" rot="0">
            <a:off x="1028700" y="9035777"/>
            <a:ext cx="6906781" cy="302172"/>
          </a:xfrm>
          <a:custGeom>
            <a:avLst/>
            <a:gdLst/>
            <a:ahLst/>
            <a:cxnLst/>
            <a:rect r="r" b="b" t="t" l="l"/>
            <a:pathLst>
              <a:path h="302172" w="6906781">
                <a:moveTo>
                  <a:pt x="0" y="0"/>
                </a:moveTo>
                <a:lnTo>
                  <a:pt x="6906781" y="0"/>
                </a:lnTo>
                <a:lnTo>
                  <a:pt x="6906781" y="302171"/>
                </a:lnTo>
                <a:lnTo>
                  <a:pt x="0" y="302171"/>
                </a:lnTo>
                <a:lnTo>
                  <a:pt x="0" y="0"/>
                </a:lnTo>
                <a:close/>
              </a:path>
            </a:pathLst>
          </a:custGeom>
          <a:blipFill>
            <a:blip r:embed="rId3"/>
            <a:stretch>
              <a:fillRect l="0" t="0" r="0" b="0"/>
            </a:stretch>
          </a:blipFill>
        </p:spPr>
      </p:sp>
      <p:sp>
        <p:nvSpPr>
          <p:cNvPr name="TextBox 6" id="6"/>
          <p:cNvSpPr txBox="true"/>
          <p:nvPr/>
        </p:nvSpPr>
        <p:spPr>
          <a:xfrm rot="0">
            <a:off x="1028700" y="2410112"/>
            <a:ext cx="16230600" cy="5814725"/>
          </a:xfrm>
          <a:prstGeom prst="rect">
            <a:avLst/>
          </a:prstGeom>
        </p:spPr>
        <p:txBody>
          <a:bodyPr anchor="t" rtlCol="false" tIns="0" lIns="0" bIns="0" rIns="0">
            <a:spAutoFit/>
          </a:bodyPr>
          <a:lstStyle/>
          <a:p>
            <a:pPr algn="l" marL="514390" indent="-257195" lvl="1">
              <a:lnSpc>
                <a:spcPts val="3573"/>
              </a:lnSpc>
              <a:buFont typeface="Arial"/>
              <a:buChar char="•"/>
            </a:pPr>
            <a:r>
              <a:rPr lang="en-US" sz="2382" spc="59">
                <a:solidFill>
                  <a:srgbClr val="000000"/>
                </a:solidFill>
                <a:latin typeface="Acherus Militant Light"/>
                <a:ea typeface="Acherus Militant Light"/>
                <a:cs typeface="Acherus Militant Light"/>
                <a:sym typeface="Acherus Militant Light"/>
              </a:rPr>
              <a:t>Pricing Strategy:</a:t>
            </a:r>
          </a:p>
          <a:p>
            <a:pPr algn="l" marL="1028781" indent="-342927" lvl="2">
              <a:lnSpc>
                <a:spcPts val="3573"/>
              </a:lnSpc>
              <a:buFont typeface="Arial"/>
              <a:buChar char="⚬"/>
            </a:pPr>
            <a:r>
              <a:rPr lang="en-US" sz="2382" spc="59">
                <a:solidFill>
                  <a:srgbClr val="000000"/>
                </a:solidFill>
                <a:latin typeface="Acherus Militant Light"/>
                <a:ea typeface="Acherus Militant Light"/>
                <a:cs typeface="Acherus Militant Light"/>
                <a:sym typeface="Acherus Militant Light"/>
              </a:rPr>
              <a:t>Free trail access funded through local taxes.</a:t>
            </a:r>
          </a:p>
          <a:p>
            <a:pPr algn="l" marL="1028781" indent="-342927" lvl="2">
              <a:lnSpc>
                <a:spcPts val="3573"/>
              </a:lnSpc>
              <a:buFont typeface="Arial"/>
              <a:buChar char="⚬"/>
            </a:pPr>
            <a:r>
              <a:rPr lang="en-US" sz="2382" spc="59">
                <a:solidFill>
                  <a:srgbClr val="000000"/>
                </a:solidFill>
                <a:latin typeface="Acherus Militant Light"/>
                <a:ea typeface="Acherus Militant Light"/>
                <a:cs typeface="Acherus Militant Light"/>
                <a:sym typeface="Acherus Militant Light"/>
              </a:rPr>
              <a:t>Revenue generation via partnerships (e.g., sponsorships of trail sections, benches, or trees).</a:t>
            </a:r>
          </a:p>
          <a:p>
            <a:pPr algn="l" marL="1028781" indent="-342927" lvl="2">
              <a:lnSpc>
                <a:spcPts val="3573"/>
              </a:lnSpc>
              <a:buFont typeface="Arial"/>
              <a:buChar char="⚬"/>
            </a:pPr>
            <a:r>
              <a:rPr lang="en-US" sz="2382" spc="59">
                <a:solidFill>
                  <a:srgbClr val="000000"/>
                </a:solidFill>
                <a:latin typeface="Acherus Militant Light"/>
                <a:ea typeface="Acherus Militant Light"/>
                <a:cs typeface="Acherus Militant Light"/>
                <a:sym typeface="Acherus Militant Light"/>
              </a:rPr>
              <a:t>Seek f</a:t>
            </a:r>
            <a:r>
              <a:rPr lang="en-US" sz="2382" spc="59">
                <a:solidFill>
                  <a:srgbClr val="000000"/>
                </a:solidFill>
                <a:latin typeface="Acherus Militant Light"/>
                <a:ea typeface="Acherus Militant Light"/>
                <a:cs typeface="Acherus Militant Light"/>
                <a:sym typeface="Acherus Militant Light"/>
              </a:rPr>
              <a:t>ederal grants like Transportation Alternatives for maintenance and infrastructure.</a:t>
            </a:r>
          </a:p>
          <a:p>
            <a:pPr algn="l" marL="1028781" indent="-342927" lvl="2">
              <a:lnSpc>
                <a:spcPts val="3573"/>
              </a:lnSpc>
              <a:buFont typeface="Arial"/>
              <a:buChar char="⚬"/>
            </a:pPr>
            <a:r>
              <a:rPr lang="en-US" sz="2382" spc="59">
                <a:solidFill>
                  <a:srgbClr val="000000"/>
                </a:solidFill>
                <a:latin typeface="Acherus Militant Light"/>
                <a:ea typeface="Acherus Militant Light"/>
                <a:cs typeface="Acherus Militant Light"/>
                <a:sym typeface="Acherus Militant Light"/>
              </a:rPr>
              <a:t>Promot</a:t>
            </a:r>
            <a:r>
              <a:rPr lang="en-US" sz="2382" spc="59">
                <a:solidFill>
                  <a:srgbClr val="000000"/>
                </a:solidFill>
                <a:latin typeface="Acherus Militant Light"/>
                <a:ea typeface="Acherus Militant Light"/>
                <a:cs typeface="Acherus Militant Light"/>
                <a:sym typeface="Acherus Militant Light"/>
              </a:rPr>
              <a:t>es community health and lifestyle.</a:t>
            </a:r>
          </a:p>
          <a:p>
            <a:pPr algn="l">
              <a:lnSpc>
                <a:spcPts val="3573"/>
              </a:lnSpc>
            </a:pPr>
          </a:p>
          <a:p>
            <a:pPr algn="l" marL="514390" indent="-257195" lvl="1">
              <a:lnSpc>
                <a:spcPts val="3573"/>
              </a:lnSpc>
              <a:buFont typeface="Arial"/>
              <a:buChar char="•"/>
            </a:pPr>
            <a:r>
              <a:rPr lang="en-US" sz="2382" spc="59">
                <a:solidFill>
                  <a:srgbClr val="000000"/>
                </a:solidFill>
                <a:latin typeface="Acherus Militant Light"/>
                <a:ea typeface="Acherus Militant Light"/>
                <a:cs typeface="Acherus Militant Light"/>
                <a:sym typeface="Acherus Militant Light"/>
              </a:rPr>
              <a:t>Accessibility &amp; Connectivity:</a:t>
            </a:r>
          </a:p>
          <a:p>
            <a:pPr algn="l" marL="1028781" indent="-342927" lvl="2">
              <a:lnSpc>
                <a:spcPts val="3573"/>
              </a:lnSpc>
              <a:buFont typeface="Arial"/>
              <a:buChar char="⚬"/>
            </a:pPr>
            <a:r>
              <a:rPr lang="en-US" sz="2382" spc="59">
                <a:solidFill>
                  <a:srgbClr val="000000"/>
                </a:solidFill>
                <a:latin typeface="Acherus Militant Light"/>
                <a:ea typeface="Acherus Militant Light"/>
                <a:cs typeface="Acherus Militant Light"/>
                <a:sym typeface="Acherus Militant Light"/>
              </a:rPr>
              <a:t>Enhanc</a:t>
            </a:r>
            <a:r>
              <a:rPr lang="en-US" sz="2382" spc="59">
                <a:solidFill>
                  <a:srgbClr val="000000"/>
                </a:solidFill>
                <a:latin typeface="Acherus Militant Light"/>
                <a:ea typeface="Acherus Militant Light"/>
                <a:cs typeface="Acherus Militant Light"/>
                <a:sym typeface="Acherus Militant Light"/>
              </a:rPr>
              <a:t>e signage with durable maps, distance markers, and accessibility details.</a:t>
            </a:r>
          </a:p>
          <a:p>
            <a:pPr algn="l" marL="1028781" indent="-342927" lvl="2">
              <a:lnSpc>
                <a:spcPts val="3573"/>
              </a:lnSpc>
              <a:buFont typeface="Arial"/>
              <a:buChar char="⚬"/>
            </a:pPr>
            <a:r>
              <a:rPr lang="en-US" sz="2382" spc="59">
                <a:solidFill>
                  <a:srgbClr val="000000"/>
                </a:solidFill>
                <a:latin typeface="Acherus Militant Light"/>
                <a:ea typeface="Acherus Militant Light"/>
                <a:cs typeface="Acherus Militant Light"/>
                <a:sym typeface="Acherus Militant Light"/>
              </a:rPr>
              <a:t>Add amenities like bathrooms, picnic areas, bike racks, and shuttle services.</a:t>
            </a:r>
          </a:p>
          <a:p>
            <a:pPr algn="l" marL="1028781" indent="-342927" lvl="2">
              <a:lnSpc>
                <a:spcPts val="3573"/>
              </a:lnSpc>
              <a:buFont typeface="Arial"/>
              <a:buChar char="⚬"/>
            </a:pPr>
            <a:r>
              <a:rPr lang="en-US" sz="2382" spc="59">
                <a:solidFill>
                  <a:srgbClr val="000000"/>
                </a:solidFill>
                <a:latin typeface="Acherus Militant Light"/>
                <a:ea typeface="Acherus Militant Light"/>
                <a:cs typeface="Acherus Militant Light"/>
                <a:sym typeface="Acherus Militant Light"/>
              </a:rPr>
              <a:t>Connect trails to schools, parks, and downtown areas for seamless access.</a:t>
            </a:r>
          </a:p>
          <a:p>
            <a:pPr algn="l" marL="1028781" indent="-342927" lvl="2">
              <a:lnSpc>
                <a:spcPts val="3573"/>
              </a:lnSpc>
              <a:buFont typeface="Arial"/>
              <a:buChar char="⚬"/>
            </a:pPr>
            <a:r>
              <a:rPr lang="en-US" sz="2382" spc="59">
                <a:solidFill>
                  <a:srgbClr val="000000"/>
                </a:solidFill>
                <a:latin typeface="Acherus Militant Light"/>
                <a:ea typeface="Acherus Militant Light"/>
                <a:cs typeface="Acherus Militant Light"/>
                <a:sym typeface="Acherus Militant Light"/>
              </a:rPr>
              <a:t>Ensure inclusivity with ramps, tactile paving, and rest stops for people with disabilities.</a:t>
            </a:r>
          </a:p>
          <a:p>
            <a:pPr algn="l" marL="1028781" indent="-342927" lvl="2">
              <a:lnSpc>
                <a:spcPts val="3573"/>
              </a:lnSpc>
              <a:buFont typeface="Arial"/>
              <a:buChar char="⚬"/>
            </a:pPr>
            <a:r>
              <a:rPr lang="en-US" sz="2382" spc="59">
                <a:solidFill>
                  <a:srgbClr val="000000"/>
                </a:solidFill>
                <a:latin typeface="Acherus Militant Light"/>
                <a:ea typeface="Acherus Militant Light"/>
                <a:cs typeface="Acherus Militant Light"/>
                <a:sym typeface="Acherus Militant Light"/>
              </a:rPr>
              <a:t>C</a:t>
            </a:r>
            <a:r>
              <a:rPr lang="en-US" sz="2382" spc="59">
                <a:solidFill>
                  <a:srgbClr val="000000"/>
                </a:solidFill>
                <a:latin typeface="Acherus Militant Light"/>
                <a:ea typeface="Acherus Militant Light"/>
                <a:cs typeface="Acherus Militant Light"/>
                <a:sym typeface="Acherus Militant Light"/>
              </a:rPr>
              <a:t>onduct regular maintenance to improve cleanliness and foster community pride</a:t>
            </a:r>
          </a:p>
          <a:p>
            <a:pPr algn="l">
              <a:lnSpc>
                <a:spcPts val="3573"/>
              </a:lnSpc>
            </a:pP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8341975" y="971550"/>
            <a:ext cx="11390327" cy="953709"/>
          </a:xfrm>
          <a:prstGeom prst="rect">
            <a:avLst/>
          </a:prstGeom>
        </p:spPr>
        <p:txBody>
          <a:bodyPr anchor="t" rtlCol="false" tIns="0" lIns="0" bIns="0" rIns="0">
            <a:spAutoFit/>
          </a:bodyPr>
          <a:lstStyle/>
          <a:p>
            <a:pPr algn="r">
              <a:lnSpc>
                <a:spcPts val="7667"/>
              </a:lnSpc>
            </a:pPr>
            <a:r>
              <a:rPr lang="en-US" sz="5898" spc="1769">
                <a:solidFill>
                  <a:srgbClr val="862634"/>
                </a:solidFill>
                <a:latin typeface="League Gothic"/>
                <a:ea typeface="League Gothic"/>
                <a:cs typeface="League Gothic"/>
                <a:sym typeface="League Gothic"/>
              </a:rPr>
              <a:t>PLACE</a:t>
            </a:r>
          </a:p>
        </p:txBody>
      </p:sp>
      <p:sp>
        <p:nvSpPr>
          <p:cNvPr name="AutoShape 3" id="3"/>
          <p:cNvSpPr/>
          <p:nvPr/>
        </p:nvSpPr>
        <p:spPr>
          <a:xfrm flipV="true">
            <a:off x="3437253" y="1486504"/>
            <a:ext cx="8996455" cy="0"/>
          </a:xfrm>
          <a:prstGeom prst="line">
            <a:avLst/>
          </a:prstGeom>
          <a:ln cap="flat" w="19050">
            <a:solidFill>
              <a:srgbClr val="000000"/>
            </a:solidFill>
            <a:prstDash val="solid"/>
            <a:headEnd type="none" len="sm" w="sm"/>
            <a:tailEnd type="none" len="sm" w="sm"/>
          </a:ln>
        </p:spPr>
      </p:sp>
      <p:sp>
        <p:nvSpPr>
          <p:cNvPr name="Freeform 4" id="4"/>
          <p:cNvSpPr/>
          <p:nvPr/>
        </p:nvSpPr>
        <p:spPr>
          <a:xfrm flipH="false" flipV="false" rot="0">
            <a:off x="10352519" y="22837"/>
            <a:ext cx="7935481" cy="10264163"/>
          </a:xfrm>
          <a:custGeom>
            <a:avLst/>
            <a:gdLst/>
            <a:ahLst/>
            <a:cxnLst/>
            <a:rect r="r" b="b" t="t" l="l"/>
            <a:pathLst>
              <a:path h="10264163" w="7935481">
                <a:moveTo>
                  <a:pt x="0" y="0"/>
                </a:moveTo>
                <a:lnTo>
                  <a:pt x="7935481" y="0"/>
                </a:lnTo>
                <a:lnTo>
                  <a:pt x="7935481" y="10264163"/>
                </a:lnTo>
                <a:lnTo>
                  <a:pt x="0" y="10264163"/>
                </a:lnTo>
                <a:lnTo>
                  <a:pt x="0" y="0"/>
                </a:lnTo>
                <a:close/>
              </a:path>
            </a:pathLst>
          </a:custGeom>
          <a:blipFill>
            <a:blip r:embed="rId3"/>
            <a:stretch>
              <a:fillRect l="0" t="-25" r="0" b="-25"/>
            </a:stretch>
          </a:blipFill>
        </p:spPr>
      </p:sp>
      <p:sp>
        <p:nvSpPr>
          <p:cNvPr name="TextBox 5" id="5"/>
          <p:cNvSpPr txBox="true"/>
          <p:nvPr/>
        </p:nvSpPr>
        <p:spPr>
          <a:xfrm rot="0">
            <a:off x="701336" y="2719388"/>
            <a:ext cx="9323819" cy="4461966"/>
          </a:xfrm>
          <a:prstGeom prst="rect">
            <a:avLst/>
          </a:prstGeom>
        </p:spPr>
        <p:txBody>
          <a:bodyPr anchor="t" rtlCol="false" tIns="0" lIns="0" bIns="0" rIns="0">
            <a:spAutoFit/>
          </a:bodyPr>
          <a:lstStyle/>
          <a:p>
            <a:pPr algn="ctr" marL="731474" indent="-365737" lvl="1">
              <a:lnSpc>
                <a:spcPts val="5082"/>
              </a:lnSpc>
              <a:buFont typeface="Arial"/>
              <a:buChar char="•"/>
            </a:pPr>
            <a:r>
              <a:rPr lang="en-US" sz="3388" spc="84">
                <a:solidFill>
                  <a:srgbClr val="000000"/>
                </a:solidFill>
                <a:latin typeface="Acherus Militant Light"/>
                <a:ea typeface="Acherus Militant Light"/>
                <a:cs typeface="Acherus Militant Light"/>
                <a:sym typeface="Acherus Militant Light"/>
              </a:rPr>
              <a:t>7 areas recommended for trail expansions</a:t>
            </a:r>
          </a:p>
          <a:p>
            <a:pPr algn="ctr" marL="731474" indent="-365737" lvl="1">
              <a:lnSpc>
                <a:spcPts val="5082"/>
              </a:lnSpc>
              <a:buFont typeface="Arial"/>
              <a:buChar char="•"/>
            </a:pPr>
            <a:r>
              <a:rPr lang="en-US" sz="3388" spc="84">
                <a:solidFill>
                  <a:srgbClr val="000000"/>
                </a:solidFill>
                <a:latin typeface="Acherus Militant Light"/>
                <a:ea typeface="Acherus Militant Light"/>
                <a:cs typeface="Acherus Militant Light"/>
                <a:sym typeface="Acherus Militant Light"/>
              </a:rPr>
              <a:t>Either requested by the public or identified as areas that are frequently trafficked  </a:t>
            </a:r>
          </a:p>
          <a:p>
            <a:pPr algn="ctr" marL="731474" indent="-365737" lvl="1">
              <a:lnSpc>
                <a:spcPts val="5082"/>
              </a:lnSpc>
              <a:buFont typeface="Arial"/>
              <a:buChar char="•"/>
            </a:pPr>
            <a:r>
              <a:rPr lang="en-US" sz="3388" spc="84">
                <a:solidFill>
                  <a:srgbClr val="000000"/>
                </a:solidFill>
                <a:latin typeface="Acherus Militant Light"/>
                <a:ea typeface="Acherus Militant Light"/>
                <a:cs typeface="Acherus Militant Light"/>
                <a:sym typeface="Acherus Militant Light"/>
              </a:rPr>
              <a:t> Proposed extensions would improve inter-trail connectivity. </a:t>
            </a:r>
          </a:p>
        </p:txBody>
      </p:sp>
      <p:pic>
        <p:nvPicPr>
          <p:cNvPr name="Picture 6" id="6"/>
          <p:cNvPicPr>
            <a:picLocks noChangeAspect="true"/>
          </p:cNvPicPr>
          <p:nvPr/>
        </p:nvPicPr>
        <p:blipFill>
          <a:blip r:embed="rId4"/>
          <a:stretch>
            <a:fillRect/>
          </a:stretch>
        </p:blipFill>
        <p:spPr>
          <a:xfrm rot="0">
            <a:off x="240344" y="6890726"/>
            <a:ext cx="3487537" cy="3487537"/>
          </a:xfrm>
          <a:prstGeom prst="rect">
            <a:avLst/>
          </a:prstGeom>
        </p:spPr>
      </p:pic>
      <p:sp>
        <p:nvSpPr>
          <p:cNvPr name="TextBox 7" id="7"/>
          <p:cNvSpPr txBox="true"/>
          <p:nvPr/>
        </p:nvSpPr>
        <p:spPr>
          <a:xfrm rot="0">
            <a:off x="3720846" y="7962683"/>
            <a:ext cx="5423154" cy="1276948"/>
          </a:xfrm>
          <a:prstGeom prst="rect">
            <a:avLst/>
          </a:prstGeom>
        </p:spPr>
        <p:txBody>
          <a:bodyPr anchor="t" rtlCol="false" tIns="0" lIns="0" bIns="0" rIns="0">
            <a:spAutoFit/>
          </a:bodyPr>
          <a:lstStyle/>
          <a:p>
            <a:pPr algn="ctr">
              <a:lnSpc>
                <a:spcPts val="5181"/>
              </a:lnSpc>
            </a:pPr>
            <a:r>
              <a:rPr lang="en-US" sz="3700" b="true">
                <a:solidFill>
                  <a:srgbClr val="862634"/>
                </a:solidFill>
                <a:latin typeface="Canva Sans Bold"/>
                <a:ea typeface="Canva Sans Bold"/>
                <a:cs typeface="Canva Sans Bold"/>
                <a:sym typeface="Canva Sans Bold"/>
              </a:rPr>
              <a:t>Click for map of proposed trails</a:t>
            </a: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5584142" y="971550"/>
            <a:ext cx="11675158" cy="976128"/>
          </a:xfrm>
          <a:prstGeom prst="rect">
            <a:avLst/>
          </a:prstGeom>
        </p:spPr>
        <p:txBody>
          <a:bodyPr anchor="t" rtlCol="false" tIns="0" lIns="0" bIns="0" rIns="0">
            <a:spAutoFit/>
          </a:bodyPr>
          <a:lstStyle/>
          <a:p>
            <a:pPr algn="r">
              <a:lnSpc>
                <a:spcPts val="7859"/>
              </a:lnSpc>
            </a:pPr>
            <a:r>
              <a:rPr lang="en-US" sz="6045" spc="1813">
                <a:solidFill>
                  <a:srgbClr val="862634"/>
                </a:solidFill>
                <a:latin typeface="League Gothic"/>
                <a:ea typeface="League Gothic"/>
                <a:cs typeface="League Gothic"/>
                <a:sym typeface="League Gothic"/>
              </a:rPr>
              <a:t>PROMOTION</a:t>
            </a:r>
          </a:p>
        </p:txBody>
      </p:sp>
      <p:sp>
        <p:nvSpPr>
          <p:cNvPr name="AutoShape 3" id="3"/>
          <p:cNvSpPr/>
          <p:nvPr/>
        </p:nvSpPr>
        <p:spPr>
          <a:xfrm>
            <a:off x="1028700" y="1478664"/>
            <a:ext cx="11468328" cy="0"/>
          </a:xfrm>
          <a:prstGeom prst="line">
            <a:avLst/>
          </a:prstGeom>
          <a:ln cap="flat" w="19050">
            <a:solidFill>
              <a:srgbClr val="000000"/>
            </a:solidFill>
            <a:prstDash val="solid"/>
            <a:headEnd type="none" len="sm" w="sm"/>
            <a:tailEnd type="none" len="sm" w="sm"/>
          </a:ln>
        </p:spPr>
      </p:sp>
      <p:sp>
        <p:nvSpPr>
          <p:cNvPr name="AutoShape 4" id="4"/>
          <p:cNvSpPr/>
          <p:nvPr/>
        </p:nvSpPr>
        <p:spPr>
          <a:xfrm>
            <a:off x="8301543" y="9186863"/>
            <a:ext cx="8957757" cy="0"/>
          </a:xfrm>
          <a:prstGeom prst="line">
            <a:avLst/>
          </a:prstGeom>
          <a:ln cap="flat" w="19050">
            <a:solidFill>
              <a:srgbClr val="000000"/>
            </a:solidFill>
            <a:prstDash val="solid"/>
            <a:headEnd type="none" len="sm" w="sm"/>
            <a:tailEnd type="none" len="sm" w="sm"/>
          </a:ln>
        </p:spPr>
      </p:sp>
      <p:sp>
        <p:nvSpPr>
          <p:cNvPr name="Freeform 5" id="5"/>
          <p:cNvSpPr/>
          <p:nvPr/>
        </p:nvSpPr>
        <p:spPr>
          <a:xfrm flipH="false" flipV="false" rot="0">
            <a:off x="1028700" y="9035777"/>
            <a:ext cx="6906781" cy="302172"/>
          </a:xfrm>
          <a:custGeom>
            <a:avLst/>
            <a:gdLst/>
            <a:ahLst/>
            <a:cxnLst/>
            <a:rect r="r" b="b" t="t" l="l"/>
            <a:pathLst>
              <a:path h="302172" w="6906781">
                <a:moveTo>
                  <a:pt x="0" y="0"/>
                </a:moveTo>
                <a:lnTo>
                  <a:pt x="6906781" y="0"/>
                </a:lnTo>
                <a:lnTo>
                  <a:pt x="6906781" y="302171"/>
                </a:lnTo>
                <a:lnTo>
                  <a:pt x="0" y="302171"/>
                </a:lnTo>
                <a:lnTo>
                  <a:pt x="0" y="0"/>
                </a:lnTo>
                <a:close/>
              </a:path>
            </a:pathLst>
          </a:custGeom>
          <a:blipFill>
            <a:blip r:embed="rId3"/>
            <a:stretch>
              <a:fillRect l="0" t="0" r="0" b="0"/>
            </a:stretch>
          </a:blipFill>
        </p:spPr>
      </p:sp>
      <p:sp>
        <p:nvSpPr>
          <p:cNvPr name="Freeform 6" id="6"/>
          <p:cNvSpPr/>
          <p:nvPr/>
        </p:nvSpPr>
        <p:spPr>
          <a:xfrm flipH="false" flipV="false" rot="0">
            <a:off x="10295355" y="1947678"/>
            <a:ext cx="5700706" cy="7125883"/>
          </a:xfrm>
          <a:custGeom>
            <a:avLst/>
            <a:gdLst/>
            <a:ahLst/>
            <a:cxnLst/>
            <a:rect r="r" b="b" t="t" l="l"/>
            <a:pathLst>
              <a:path h="7125883" w="5700706">
                <a:moveTo>
                  <a:pt x="0" y="0"/>
                </a:moveTo>
                <a:lnTo>
                  <a:pt x="5700706" y="0"/>
                </a:lnTo>
                <a:lnTo>
                  <a:pt x="5700706" y="7125883"/>
                </a:lnTo>
                <a:lnTo>
                  <a:pt x="0" y="7125883"/>
                </a:lnTo>
                <a:lnTo>
                  <a:pt x="0" y="0"/>
                </a:lnTo>
                <a:close/>
              </a:path>
            </a:pathLst>
          </a:custGeom>
          <a:blipFill>
            <a:blip r:embed="rId4"/>
            <a:stretch>
              <a:fillRect l="0" t="0" r="0" b="0"/>
            </a:stretch>
          </a:blipFill>
        </p:spPr>
      </p:sp>
      <p:sp>
        <p:nvSpPr>
          <p:cNvPr name="TextBox 7" id="7"/>
          <p:cNvSpPr txBox="true"/>
          <p:nvPr/>
        </p:nvSpPr>
        <p:spPr>
          <a:xfrm rot="0">
            <a:off x="842000" y="1800224"/>
            <a:ext cx="8302000" cy="6562726"/>
          </a:xfrm>
          <a:prstGeom prst="rect">
            <a:avLst/>
          </a:prstGeom>
        </p:spPr>
        <p:txBody>
          <a:bodyPr anchor="t" rtlCol="false" tIns="0" lIns="0" bIns="0" rIns="0">
            <a:spAutoFit/>
          </a:bodyPr>
          <a:lstStyle/>
          <a:p>
            <a:pPr algn="l">
              <a:lnSpc>
                <a:spcPts val="5249"/>
              </a:lnSpc>
            </a:pPr>
            <a:r>
              <a:rPr lang="en-US" sz="3499" spc="87">
                <a:solidFill>
                  <a:srgbClr val="000000"/>
                </a:solidFill>
                <a:latin typeface="Acherus Militant"/>
                <a:ea typeface="Acherus Militant"/>
                <a:cs typeface="Acherus Militant"/>
                <a:sym typeface="Acherus Militant"/>
              </a:rPr>
              <a:t>Publicity and Public Relations</a:t>
            </a:r>
          </a:p>
          <a:p>
            <a:pPr algn="l" marL="755644" indent="-377822" lvl="1">
              <a:lnSpc>
                <a:spcPts val="5249"/>
              </a:lnSpc>
              <a:buFont typeface="Arial"/>
              <a:buChar char="•"/>
            </a:pPr>
            <a:r>
              <a:rPr lang="en-US" sz="3499" spc="87">
                <a:solidFill>
                  <a:srgbClr val="000000"/>
                </a:solidFill>
                <a:latin typeface="Acherus Militant"/>
                <a:ea typeface="Acherus Militant"/>
                <a:cs typeface="Acherus Militant"/>
                <a:sym typeface="Acherus Militant"/>
              </a:rPr>
              <a:t>Ensuring the positive reputation within the community </a:t>
            </a:r>
          </a:p>
          <a:p>
            <a:pPr algn="l" marL="1511288" indent="-503763" lvl="2">
              <a:lnSpc>
                <a:spcPts val="5249"/>
              </a:lnSpc>
              <a:buFont typeface="Arial"/>
              <a:buChar char="⚬"/>
            </a:pPr>
            <a:r>
              <a:rPr lang="en-US" sz="3499" spc="87">
                <a:solidFill>
                  <a:srgbClr val="000000"/>
                </a:solidFill>
                <a:latin typeface="Acherus Militant"/>
                <a:ea typeface="Acherus Militant"/>
                <a:cs typeface="Acherus Militant"/>
                <a:sym typeface="Acherus Militant"/>
              </a:rPr>
              <a:t>Keeping people up to date on events on the trails</a:t>
            </a:r>
          </a:p>
          <a:p>
            <a:pPr algn="l" marL="1511288" indent="-503763" lvl="2">
              <a:lnSpc>
                <a:spcPts val="5249"/>
              </a:lnSpc>
              <a:buFont typeface="Arial"/>
              <a:buChar char="⚬"/>
            </a:pPr>
            <a:r>
              <a:rPr lang="en-US" sz="3499" spc="87">
                <a:solidFill>
                  <a:srgbClr val="000000"/>
                </a:solidFill>
                <a:latin typeface="Acherus Militant"/>
                <a:ea typeface="Acherus Militant"/>
                <a:cs typeface="Acherus Militant"/>
                <a:sym typeface="Acherus Militant"/>
              </a:rPr>
              <a:t>Creating a strong image via community engagement</a:t>
            </a:r>
          </a:p>
          <a:p>
            <a:pPr algn="l" marL="1511288" indent="-503763" lvl="2">
              <a:lnSpc>
                <a:spcPts val="5249"/>
              </a:lnSpc>
              <a:buFont typeface="Arial"/>
              <a:buChar char="⚬"/>
            </a:pPr>
            <a:r>
              <a:rPr lang="en-US" sz="3499" spc="87">
                <a:solidFill>
                  <a:srgbClr val="000000"/>
                </a:solidFill>
                <a:latin typeface="Acherus Militant"/>
                <a:ea typeface="Acherus Militant"/>
                <a:cs typeface="Acherus Militant"/>
                <a:sym typeface="Acherus Militant"/>
              </a:rPr>
              <a:t>Creating trust by being transparent and open with the community</a:t>
            </a:r>
          </a:p>
        </p:txBody>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a:off x="8301543" y="9186863"/>
            <a:ext cx="8957757" cy="0"/>
          </a:xfrm>
          <a:prstGeom prst="line">
            <a:avLst/>
          </a:prstGeom>
          <a:ln cap="flat" w="19050">
            <a:solidFill>
              <a:srgbClr val="000000"/>
            </a:solidFill>
            <a:prstDash val="solid"/>
            <a:headEnd type="none" len="sm" w="sm"/>
            <a:tailEnd type="none" len="sm" w="sm"/>
          </a:ln>
        </p:spPr>
      </p:sp>
      <p:sp>
        <p:nvSpPr>
          <p:cNvPr name="Freeform 3" id="3"/>
          <p:cNvSpPr/>
          <p:nvPr/>
        </p:nvSpPr>
        <p:spPr>
          <a:xfrm flipH="false" flipV="false" rot="0">
            <a:off x="1028700" y="9035777"/>
            <a:ext cx="6906781" cy="302172"/>
          </a:xfrm>
          <a:custGeom>
            <a:avLst/>
            <a:gdLst/>
            <a:ahLst/>
            <a:cxnLst/>
            <a:rect r="r" b="b" t="t" l="l"/>
            <a:pathLst>
              <a:path h="302172" w="6906781">
                <a:moveTo>
                  <a:pt x="0" y="0"/>
                </a:moveTo>
                <a:lnTo>
                  <a:pt x="6906781" y="0"/>
                </a:lnTo>
                <a:lnTo>
                  <a:pt x="6906781" y="302171"/>
                </a:lnTo>
                <a:lnTo>
                  <a:pt x="0" y="302171"/>
                </a:lnTo>
                <a:lnTo>
                  <a:pt x="0" y="0"/>
                </a:lnTo>
                <a:close/>
              </a:path>
            </a:pathLst>
          </a:custGeom>
          <a:blipFill>
            <a:blip r:embed="rId3"/>
            <a:stretch>
              <a:fillRect l="0" t="0" r="0" b="0"/>
            </a:stretch>
          </a:blipFill>
        </p:spPr>
      </p:sp>
      <p:sp>
        <p:nvSpPr>
          <p:cNvPr name="TextBox 4" id="4"/>
          <p:cNvSpPr txBox="true"/>
          <p:nvPr/>
        </p:nvSpPr>
        <p:spPr>
          <a:xfrm rot="0">
            <a:off x="5584142" y="971550"/>
            <a:ext cx="11675158" cy="976128"/>
          </a:xfrm>
          <a:prstGeom prst="rect">
            <a:avLst/>
          </a:prstGeom>
        </p:spPr>
        <p:txBody>
          <a:bodyPr anchor="t" rtlCol="false" tIns="0" lIns="0" bIns="0" rIns="0">
            <a:spAutoFit/>
          </a:bodyPr>
          <a:lstStyle/>
          <a:p>
            <a:pPr algn="r">
              <a:lnSpc>
                <a:spcPts val="7859"/>
              </a:lnSpc>
            </a:pPr>
            <a:r>
              <a:rPr lang="en-US" sz="6045" spc="1813">
                <a:solidFill>
                  <a:srgbClr val="862634"/>
                </a:solidFill>
                <a:latin typeface="League Gothic"/>
                <a:ea typeface="League Gothic"/>
                <a:cs typeface="League Gothic"/>
                <a:sym typeface="League Gothic"/>
              </a:rPr>
              <a:t>PROMOTION</a:t>
            </a:r>
          </a:p>
        </p:txBody>
      </p:sp>
      <p:sp>
        <p:nvSpPr>
          <p:cNvPr name="AutoShape 5" id="5"/>
          <p:cNvSpPr/>
          <p:nvPr/>
        </p:nvSpPr>
        <p:spPr>
          <a:xfrm>
            <a:off x="1028700" y="1478664"/>
            <a:ext cx="11468328" cy="0"/>
          </a:xfrm>
          <a:prstGeom prst="line">
            <a:avLst/>
          </a:prstGeom>
          <a:ln cap="flat" w="19050">
            <a:solidFill>
              <a:srgbClr val="000000"/>
            </a:solidFill>
            <a:prstDash val="solid"/>
            <a:headEnd type="none" len="sm" w="sm"/>
            <a:tailEnd type="none" len="sm" w="sm"/>
          </a:ln>
        </p:spPr>
      </p:sp>
      <p:sp>
        <p:nvSpPr>
          <p:cNvPr name="Freeform 6" id="6"/>
          <p:cNvSpPr/>
          <p:nvPr/>
        </p:nvSpPr>
        <p:spPr>
          <a:xfrm flipH="true" flipV="false" rot="0">
            <a:off x="3084899" y="6578338"/>
            <a:ext cx="1843945" cy="2057400"/>
          </a:xfrm>
          <a:custGeom>
            <a:avLst/>
            <a:gdLst/>
            <a:ahLst/>
            <a:cxnLst/>
            <a:rect r="r" b="b" t="t" l="l"/>
            <a:pathLst>
              <a:path h="2057400" w="1843945">
                <a:moveTo>
                  <a:pt x="1843944" y="0"/>
                </a:moveTo>
                <a:lnTo>
                  <a:pt x="0" y="0"/>
                </a:lnTo>
                <a:lnTo>
                  <a:pt x="0" y="2057400"/>
                </a:lnTo>
                <a:lnTo>
                  <a:pt x="1843944" y="2057400"/>
                </a:lnTo>
                <a:lnTo>
                  <a:pt x="1843944"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0">
            <a:off x="2168615" y="1735443"/>
            <a:ext cx="3676512" cy="4595640"/>
          </a:xfrm>
          <a:custGeom>
            <a:avLst/>
            <a:gdLst/>
            <a:ahLst/>
            <a:cxnLst/>
            <a:rect r="r" b="b" t="t" l="l"/>
            <a:pathLst>
              <a:path h="4595640" w="3676512">
                <a:moveTo>
                  <a:pt x="0" y="0"/>
                </a:moveTo>
                <a:lnTo>
                  <a:pt x="3676512" y="0"/>
                </a:lnTo>
                <a:lnTo>
                  <a:pt x="3676512" y="4595641"/>
                </a:lnTo>
                <a:lnTo>
                  <a:pt x="0" y="4595641"/>
                </a:lnTo>
                <a:lnTo>
                  <a:pt x="0" y="0"/>
                </a:lnTo>
                <a:close/>
              </a:path>
            </a:pathLst>
          </a:custGeom>
          <a:blipFill>
            <a:blip r:embed="rId6"/>
            <a:stretch>
              <a:fillRect l="0" t="0" r="0" b="0"/>
            </a:stretch>
          </a:blipFill>
        </p:spPr>
      </p:sp>
      <p:sp>
        <p:nvSpPr>
          <p:cNvPr name="TextBox 8" id="8"/>
          <p:cNvSpPr txBox="true"/>
          <p:nvPr/>
        </p:nvSpPr>
        <p:spPr>
          <a:xfrm rot="0">
            <a:off x="7935481" y="1852428"/>
            <a:ext cx="9857687" cy="2747010"/>
          </a:xfrm>
          <a:prstGeom prst="rect">
            <a:avLst/>
          </a:prstGeom>
        </p:spPr>
        <p:txBody>
          <a:bodyPr anchor="t" rtlCol="false" tIns="0" lIns="0" bIns="0" rIns="0">
            <a:spAutoFit/>
          </a:bodyPr>
          <a:lstStyle/>
          <a:p>
            <a:pPr algn="just" marL="518160" indent="-259080" lvl="1">
              <a:lnSpc>
                <a:spcPts val="3600"/>
              </a:lnSpc>
              <a:buFont typeface="Arial"/>
              <a:buChar char="•"/>
            </a:pPr>
            <a:r>
              <a:rPr lang="en-US" sz="2400" spc="60">
                <a:solidFill>
                  <a:srgbClr val="000000"/>
                </a:solidFill>
                <a:latin typeface="Acherus Militant Light"/>
                <a:ea typeface="Acherus Militant Light"/>
                <a:cs typeface="Acherus Militant Light"/>
                <a:sym typeface="Acherus Militant Light"/>
              </a:rPr>
              <a:t>Personal Selling</a:t>
            </a:r>
          </a:p>
          <a:p>
            <a:pPr algn="just" marL="1036320" indent="-345440" lvl="2">
              <a:lnSpc>
                <a:spcPts val="3600"/>
              </a:lnSpc>
              <a:buFont typeface="Arial"/>
              <a:buChar char="⚬"/>
            </a:pPr>
            <a:r>
              <a:rPr lang="en-US" sz="2400" spc="60">
                <a:solidFill>
                  <a:srgbClr val="000000"/>
                </a:solidFill>
                <a:latin typeface="Acherus Militant Light"/>
                <a:ea typeface="Acherus Militant Light"/>
                <a:cs typeface="Acherus Militant Light"/>
                <a:sym typeface="Acherus Militant Light"/>
              </a:rPr>
              <a:t>Talking to community members</a:t>
            </a:r>
          </a:p>
          <a:p>
            <a:pPr algn="just" marL="1036320" indent="-345440" lvl="2">
              <a:lnSpc>
                <a:spcPts val="3600"/>
              </a:lnSpc>
              <a:buFont typeface="Arial"/>
              <a:buChar char="⚬"/>
            </a:pPr>
            <a:r>
              <a:rPr lang="en-US" sz="2400" spc="60">
                <a:solidFill>
                  <a:srgbClr val="000000"/>
                </a:solidFill>
                <a:latin typeface="Acherus Militant Light"/>
                <a:ea typeface="Acherus Militant Light"/>
                <a:cs typeface="Acherus Militant Light"/>
                <a:sym typeface="Acherus Militant Light"/>
              </a:rPr>
              <a:t> Pamphlets </a:t>
            </a:r>
          </a:p>
          <a:p>
            <a:pPr algn="just" marL="1036320" indent="-345440" lvl="2">
              <a:lnSpc>
                <a:spcPts val="3600"/>
              </a:lnSpc>
              <a:buFont typeface="Arial"/>
              <a:buChar char="⚬"/>
            </a:pPr>
            <a:r>
              <a:rPr lang="en-US" sz="2400" spc="60">
                <a:solidFill>
                  <a:srgbClr val="000000"/>
                </a:solidFill>
                <a:latin typeface="Acherus Militant Light"/>
                <a:ea typeface="Acherus Militant Light"/>
                <a:cs typeface="Acherus Militant Light"/>
                <a:sym typeface="Acherus Militant Light"/>
              </a:rPr>
              <a:t> Guided Walking/Biking Events </a:t>
            </a:r>
          </a:p>
          <a:p>
            <a:pPr algn="just" marL="1036320" indent="-345440" lvl="2">
              <a:lnSpc>
                <a:spcPts val="3600"/>
              </a:lnSpc>
              <a:buFont typeface="Arial"/>
              <a:buChar char="⚬"/>
            </a:pPr>
            <a:r>
              <a:rPr lang="en-US" sz="2400" spc="60">
                <a:solidFill>
                  <a:srgbClr val="000000"/>
                </a:solidFill>
                <a:latin typeface="Acherus Militant Light"/>
                <a:ea typeface="Acherus Militant Light"/>
                <a:cs typeface="Acherus Militant Light"/>
                <a:sym typeface="Acherus Militant Light"/>
              </a:rPr>
              <a:t>Information Session during a City Council meeting </a:t>
            </a:r>
          </a:p>
          <a:p>
            <a:pPr algn="just">
              <a:lnSpc>
                <a:spcPts val="3600"/>
              </a:lnSpc>
            </a:pPr>
          </a:p>
        </p:txBody>
      </p:sp>
      <p:sp>
        <p:nvSpPr>
          <p:cNvPr name="TextBox 9" id="9"/>
          <p:cNvSpPr txBox="true"/>
          <p:nvPr/>
        </p:nvSpPr>
        <p:spPr>
          <a:xfrm rot="0">
            <a:off x="7935481" y="4527798"/>
            <a:ext cx="9857687" cy="1832610"/>
          </a:xfrm>
          <a:prstGeom prst="rect">
            <a:avLst/>
          </a:prstGeom>
        </p:spPr>
        <p:txBody>
          <a:bodyPr anchor="t" rtlCol="false" tIns="0" lIns="0" bIns="0" rIns="0">
            <a:spAutoFit/>
          </a:bodyPr>
          <a:lstStyle/>
          <a:p>
            <a:pPr algn="just" marL="518160" indent="-259080" lvl="1">
              <a:lnSpc>
                <a:spcPts val="3600"/>
              </a:lnSpc>
              <a:buFont typeface="Arial"/>
              <a:buChar char="•"/>
            </a:pPr>
            <a:r>
              <a:rPr lang="en-US" sz="2400" spc="60">
                <a:solidFill>
                  <a:srgbClr val="000000"/>
                </a:solidFill>
                <a:latin typeface="Acherus Militant Light"/>
                <a:ea typeface="Acherus Militant Light"/>
                <a:cs typeface="Acherus Militant Light"/>
                <a:sym typeface="Acherus Militant Light"/>
              </a:rPr>
              <a:t>Sales Promotion</a:t>
            </a:r>
          </a:p>
          <a:p>
            <a:pPr algn="just" marL="1036320" indent="-345440" lvl="2">
              <a:lnSpc>
                <a:spcPts val="3600"/>
              </a:lnSpc>
              <a:buFont typeface="Arial"/>
              <a:buChar char="⚬"/>
            </a:pPr>
            <a:r>
              <a:rPr lang="en-US" sz="2400" spc="60">
                <a:solidFill>
                  <a:srgbClr val="000000"/>
                </a:solidFill>
                <a:latin typeface="Acherus Militant Light"/>
                <a:ea typeface="Acherus Militant Light"/>
                <a:cs typeface="Acherus Militant Light"/>
                <a:sym typeface="Acherus Militant Light"/>
              </a:rPr>
              <a:t>Commu</a:t>
            </a:r>
            <a:r>
              <a:rPr lang="en-US" sz="2400" spc="60">
                <a:solidFill>
                  <a:srgbClr val="000000"/>
                </a:solidFill>
                <a:latin typeface="Acherus Militant Light"/>
                <a:ea typeface="Acherus Militant Light"/>
                <a:cs typeface="Acherus Militant Light"/>
                <a:sym typeface="Acherus Militant Light"/>
              </a:rPr>
              <a:t>nity activities</a:t>
            </a:r>
          </a:p>
          <a:p>
            <a:pPr algn="just" marL="1036320" indent="-345440" lvl="2">
              <a:lnSpc>
                <a:spcPts val="3600"/>
              </a:lnSpc>
              <a:buFont typeface="Arial"/>
              <a:buChar char="⚬"/>
            </a:pPr>
            <a:r>
              <a:rPr lang="en-US" sz="2400" spc="60">
                <a:solidFill>
                  <a:srgbClr val="000000"/>
                </a:solidFill>
                <a:latin typeface="Acherus Militant Light"/>
                <a:ea typeface="Acherus Militant Light"/>
                <a:cs typeface="Acherus Militant Light"/>
                <a:sym typeface="Acherus Militant Light"/>
              </a:rPr>
              <a:t>Rewards</a:t>
            </a:r>
            <a:r>
              <a:rPr lang="en-US" sz="2400" spc="60">
                <a:solidFill>
                  <a:srgbClr val="000000"/>
                </a:solidFill>
                <a:latin typeface="Acherus Militant Light"/>
                <a:ea typeface="Acherus Militant Light"/>
                <a:cs typeface="Acherus Militant Light"/>
                <a:sym typeface="Acherus Militant Light"/>
              </a:rPr>
              <a:t> Program</a:t>
            </a:r>
          </a:p>
          <a:p>
            <a:pPr algn="just" marL="1036320" indent="-345440" lvl="2">
              <a:lnSpc>
                <a:spcPts val="3600"/>
              </a:lnSpc>
              <a:buFont typeface="Arial"/>
              <a:buChar char="⚬"/>
            </a:pPr>
            <a:r>
              <a:rPr lang="en-US" sz="2400" spc="60">
                <a:solidFill>
                  <a:srgbClr val="000000"/>
                </a:solidFill>
                <a:latin typeface="Acherus Militant Light"/>
                <a:ea typeface="Acherus Militant Light"/>
                <a:cs typeface="Acherus Militant Light"/>
                <a:sym typeface="Acherus Militant Light"/>
              </a:rPr>
              <a:t>Giving out c</a:t>
            </a:r>
            <a:r>
              <a:rPr lang="en-US" sz="2400" spc="60">
                <a:solidFill>
                  <a:srgbClr val="000000"/>
                </a:solidFill>
                <a:latin typeface="Acherus Militant Light"/>
                <a:ea typeface="Acherus Militant Light"/>
                <a:cs typeface="Acherus Militant Light"/>
                <a:sym typeface="Acherus Militant Light"/>
              </a:rPr>
              <a:t>oupons donated by businesses</a:t>
            </a:r>
          </a:p>
        </p:txBody>
      </p:sp>
      <p:sp>
        <p:nvSpPr>
          <p:cNvPr name="TextBox 10" id="10"/>
          <p:cNvSpPr txBox="true"/>
          <p:nvPr/>
        </p:nvSpPr>
        <p:spPr>
          <a:xfrm rot="0">
            <a:off x="7935481" y="6722358"/>
            <a:ext cx="9857687" cy="1375410"/>
          </a:xfrm>
          <a:prstGeom prst="rect">
            <a:avLst/>
          </a:prstGeom>
        </p:spPr>
        <p:txBody>
          <a:bodyPr anchor="t" rtlCol="false" tIns="0" lIns="0" bIns="0" rIns="0">
            <a:spAutoFit/>
          </a:bodyPr>
          <a:lstStyle/>
          <a:p>
            <a:pPr algn="just" marL="518160" indent="-259080" lvl="1">
              <a:lnSpc>
                <a:spcPts val="3600"/>
              </a:lnSpc>
              <a:buFont typeface="Arial"/>
              <a:buChar char="•"/>
            </a:pPr>
            <a:r>
              <a:rPr lang="en-US" sz="2400" spc="60">
                <a:solidFill>
                  <a:srgbClr val="000000"/>
                </a:solidFill>
                <a:latin typeface="Acherus Militant Light"/>
                <a:ea typeface="Acherus Militant Light"/>
                <a:cs typeface="Acherus Militant Light"/>
                <a:sym typeface="Acherus Militant Light"/>
              </a:rPr>
              <a:t>Word-of-Mouth</a:t>
            </a:r>
          </a:p>
          <a:p>
            <a:pPr algn="just" marL="1036320" indent="-345440" lvl="2">
              <a:lnSpc>
                <a:spcPts val="3600"/>
              </a:lnSpc>
              <a:buFont typeface="Arial"/>
              <a:buChar char="⚬"/>
            </a:pPr>
            <a:r>
              <a:rPr lang="en-US" sz="2400" spc="60">
                <a:solidFill>
                  <a:srgbClr val="000000"/>
                </a:solidFill>
                <a:latin typeface="Acherus Militant Light"/>
                <a:ea typeface="Acherus Militant Light"/>
                <a:cs typeface="Acherus Militant Light"/>
                <a:sym typeface="Acherus Militant Light"/>
              </a:rPr>
              <a:t>Gener</a:t>
            </a:r>
            <a:r>
              <a:rPr lang="en-US" sz="2400" spc="60">
                <a:solidFill>
                  <a:srgbClr val="000000"/>
                </a:solidFill>
                <a:latin typeface="Acherus Militant Light"/>
                <a:ea typeface="Acherus Militant Light"/>
                <a:cs typeface="Acherus Militant Light"/>
                <a:sym typeface="Acherus Militant Light"/>
              </a:rPr>
              <a:t>ating extremely positive experiences</a:t>
            </a:r>
            <a:r>
              <a:rPr lang="en-US" sz="2400" spc="60">
                <a:solidFill>
                  <a:srgbClr val="000000"/>
                </a:solidFill>
                <a:latin typeface="Acherus Militant Light"/>
                <a:ea typeface="Acherus Militant Light"/>
                <a:cs typeface="Acherus Militant Light"/>
                <a:sym typeface="Acherus Militant Light"/>
              </a:rPr>
              <a:t> for users</a:t>
            </a:r>
          </a:p>
          <a:p>
            <a:pPr algn="just" marL="1036320" indent="-345440" lvl="2">
              <a:lnSpc>
                <a:spcPts val="3600"/>
              </a:lnSpc>
              <a:buFont typeface="Arial"/>
              <a:buChar char="⚬"/>
            </a:pPr>
            <a:r>
              <a:rPr lang="en-US" sz="2400" spc="60">
                <a:solidFill>
                  <a:srgbClr val="000000"/>
                </a:solidFill>
                <a:latin typeface="Acherus Militant Light"/>
                <a:ea typeface="Acherus Militant Light"/>
                <a:cs typeface="Acherus Militant Light"/>
                <a:sym typeface="Acherus Militant Light"/>
              </a:rPr>
              <a:t>Influencer marketing</a:t>
            </a:r>
          </a:p>
        </p:txBody>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flipV="true">
            <a:off x="1123950" y="1028700"/>
            <a:ext cx="10626201" cy="33338"/>
          </a:xfrm>
          <a:prstGeom prst="line">
            <a:avLst/>
          </a:prstGeom>
          <a:ln cap="flat" w="19050">
            <a:solidFill>
              <a:srgbClr val="000000"/>
            </a:solidFill>
            <a:prstDash val="solid"/>
            <a:headEnd type="none" len="sm" w="sm"/>
            <a:tailEnd type="none" len="sm" w="sm"/>
          </a:ln>
        </p:spPr>
      </p:sp>
      <p:sp>
        <p:nvSpPr>
          <p:cNvPr name="TextBox 3" id="3"/>
          <p:cNvSpPr txBox="true"/>
          <p:nvPr/>
        </p:nvSpPr>
        <p:spPr>
          <a:xfrm rot="0">
            <a:off x="2148278" y="1269683"/>
            <a:ext cx="4379154" cy="657147"/>
          </a:xfrm>
          <a:prstGeom prst="rect">
            <a:avLst/>
          </a:prstGeom>
        </p:spPr>
        <p:txBody>
          <a:bodyPr anchor="t" rtlCol="false" tIns="0" lIns="0" bIns="0" rIns="0">
            <a:spAutoFit/>
          </a:bodyPr>
          <a:lstStyle/>
          <a:p>
            <a:pPr algn="r">
              <a:lnSpc>
                <a:spcPts val="5253"/>
              </a:lnSpc>
            </a:pPr>
            <a:r>
              <a:rPr lang="en-US" b="true" sz="3502" spc="87">
                <a:solidFill>
                  <a:srgbClr val="000000"/>
                </a:solidFill>
                <a:latin typeface="Acherus Militant Bold"/>
                <a:ea typeface="Acherus Militant Bold"/>
                <a:cs typeface="Acherus Militant Bold"/>
                <a:sym typeface="Acherus Militant Bold"/>
              </a:rPr>
              <a:t>Direct Marketing</a:t>
            </a:r>
          </a:p>
        </p:txBody>
      </p:sp>
      <p:sp>
        <p:nvSpPr>
          <p:cNvPr name="Freeform 4" id="4"/>
          <p:cNvSpPr/>
          <p:nvPr/>
        </p:nvSpPr>
        <p:spPr>
          <a:xfrm flipH="false" flipV="false" rot="0">
            <a:off x="1489504" y="2181951"/>
            <a:ext cx="6806183" cy="2586350"/>
          </a:xfrm>
          <a:custGeom>
            <a:avLst/>
            <a:gdLst/>
            <a:ahLst/>
            <a:cxnLst/>
            <a:rect r="r" b="b" t="t" l="l"/>
            <a:pathLst>
              <a:path h="2586350" w="6806183">
                <a:moveTo>
                  <a:pt x="0" y="0"/>
                </a:moveTo>
                <a:lnTo>
                  <a:pt x="6806183" y="0"/>
                </a:lnTo>
                <a:lnTo>
                  <a:pt x="6806183" y="2586350"/>
                </a:lnTo>
                <a:lnTo>
                  <a:pt x="0" y="2586350"/>
                </a:lnTo>
                <a:lnTo>
                  <a:pt x="0" y="0"/>
                </a:lnTo>
                <a:close/>
              </a:path>
            </a:pathLst>
          </a:custGeom>
          <a:blipFill>
            <a:blip r:embed="rId3">
              <a:alphaModFix amt="56000"/>
              <a:extLst>
                <a:ext uri="{96DAC541-7B7A-43D3-8B79-37D633B846F1}">
                  <asvg:svgBlip xmlns:asvg="http://schemas.microsoft.com/office/drawing/2016/SVG/main" r:embed="rId4"/>
                </a:ext>
              </a:extLst>
            </a:blip>
            <a:stretch>
              <a:fillRect l="0" t="0" r="0" b="0"/>
            </a:stretch>
          </a:blipFill>
        </p:spPr>
      </p:sp>
      <p:sp>
        <p:nvSpPr>
          <p:cNvPr name="TextBox 5" id="5"/>
          <p:cNvSpPr txBox="true"/>
          <p:nvPr/>
        </p:nvSpPr>
        <p:spPr>
          <a:xfrm rot="0">
            <a:off x="1878029" y="2021291"/>
            <a:ext cx="5924365" cy="2747010"/>
          </a:xfrm>
          <a:prstGeom prst="rect">
            <a:avLst/>
          </a:prstGeom>
        </p:spPr>
        <p:txBody>
          <a:bodyPr anchor="t" rtlCol="false" tIns="0" lIns="0" bIns="0" rIns="0">
            <a:spAutoFit/>
          </a:bodyPr>
          <a:lstStyle/>
          <a:p>
            <a:pPr algn="just">
              <a:lnSpc>
                <a:spcPts val="3600"/>
              </a:lnSpc>
            </a:pPr>
          </a:p>
          <a:p>
            <a:pPr algn="just">
              <a:lnSpc>
                <a:spcPts val="3600"/>
              </a:lnSpc>
            </a:pPr>
            <a:r>
              <a:rPr lang="en-US" sz="2400" spc="60">
                <a:solidFill>
                  <a:srgbClr val="000000"/>
                </a:solidFill>
                <a:latin typeface="Acherus Militant Light"/>
                <a:ea typeface="Acherus Militant Light"/>
                <a:cs typeface="Acherus Militant Light"/>
                <a:sym typeface="Acherus Militant Light"/>
              </a:rPr>
              <a:t>🌲 Crookston Trails are OPEN for the season! Explore fresh air, scenic paths &amp; wildlife just minutes away. Grab your shoes &amp; go! </a:t>
            </a:r>
          </a:p>
          <a:p>
            <a:pPr algn="just">
              <a:lnSpc>
                <a:spcPts val="3600"/>
              </a:lnSpc>
            </a:pPr>
          </a:p>
        </p:txBody>
      </p:sp>
      <p:grpSp>
        <p:nvGrpSpPr>
          <p:cNvPr name="Group 6" id="6"/>
          <p:cNvGrpSpPr/>
          <p:nvPr/>
        </p:nvGrpSpPr>
        <p:grpSpPr>
          <a:xfrm rot="0">
            <a:off x="1982798" y="5087200"/>
            <a:ext cx="5819597" cy="4815735"/>
            <a:chOff x="0" y="0"/>
            <a:chExt cx="7759463" cy="6420979"/>
          </a:xfrm>
        </p:grpSpPr>
        <p:sp>
          <p:nvSpPr>
            <p:cNvPr name="Freeform 7" id="7"/>
            <p:cNvSpPr/>
            <p:nvPr/>
          </p:nvSpPr>
          <p:spPr>
            <a:xfrm flipH="false" flipV="false" rot="0">
              <a:off x="0" y="0"/>
              <a:ext cx="7701325" cy="6420979"/>
            </a:xfrm>
            <a:custGeom>
              <a:avLst/>
              <a:gdLst/>
              <a:ahLst/>
              <a:cxnLst/>
              <a:rect r="r" b="b" t="t" l="l"/>
              <a:pathLst>
                <a:path h="6420979" w="7701325">
                  <a:moveTo>
                    <a:pt x="0" y="0"/>
                  </a:moveTo>
                  <a:lnTo>
                    <a:pt x="7701325" y="0"/>
                  </a:lnTo>
                  <a:lnTo>
                    <a:pt x="7701325" y="6420979"/>
                  </a:lnTo>
                  <a:lnTo>
                    <a:pt x="0" y="6420979"/>
                  </a:lnTo>
                  <a:lnTo>
                    <a:pt x="0" y="0"/>
                  </a:lnTo>
                  <a:close/>
                </a:path>
              </a:pathLst>
            </a:custGeom>
            <a:blipFill>
              <a:blip r:embed="rId5"/>
              <a:stretch>
                <a:fillRect l="0" t="0" r="0" b="0"/>
              </a:stretch>
            </a:blipFill>
            <a:ln w="38100" cap="sq">
              <a:solidFill>
                <a:srgbClr val="000000"/>
              </a:solidFill>
              <a:prstDash val="solid"/>
              <a:miter/>
            </a:ln>
          </p:spPr>
        </p:sp>
        <p:sp>
          <p:nvSpPr>
            <p:cNvPr name="TextBox 8" id="8"/>
            <p:cNvSpPr txBox="true"/>
            <p:nvPr/>
          </p:nvSpPr>
          <p:spPr>
            <a:xfrm rot="0">
              <a:off x="1328857" y="1928336"/>
              <a:ext cx="6430605" cy="348019"/>
            </a:xfrm>
            <a:prstGeom prst="rect">
              <a:avLst/>
            </a:prstGeom>
          </p:spPr>
          <p:txBody>
            <a:bodyPr anchor="t" rtlCol="false" tIns="0" lIns="0" bIns="0" rIns="0">
              <a:spAutoFit/>
            </a:bodyPr>
            <a:lstStyle/>
            <a:p>
              <a:pPr algn="l">
                <a:lnSpc>
                  <a:spcPts val="2147"/>
                </a:lnSpc>
              </a:pPr>
              <a:r>
                <a:rPr lang="en-US" sz="1431" spc="35">
                  <a:solidFill>
                    <a:srgbClr val="000000"/>
                  </a:solidFill>
                  <a:latin typeface="Acherus Militant Light"/>
                  <a:ea typeface="Acherus Militant Light"/>
                  <a:cs typeface="Acherus Militant Light"/>
                  <a:sym typeface="Acherus Militant Light"/>
                </a:rPr>
                <a:t>The Trails Are Calling—Are You Ready, Crookston?</a:t>
              </a:r>
            </a:p>
          </p:txBody>
        </p:sp>
        <p:sp>
          <p:nvSpPr>
            <p:cNvPr name="TextBox 9" id="9"/>
            <p:cNvSpPr txBox="true"/>
            <p:nvPr/>
          </p:nvSpPr>
          <p:spPr>
            <a:xfrm rot="0">
              <a:off x="263253" y="2564738"/>
              <a:ext cx="6430605" cy="343677"/>
            </a:xfrm>
            <a:prstGeom prst="rect">
              <a:avLst/>
            </a:prstGeom>
          </p:spPr>
          <p:txBody>
            <a:bodyPr anchor="t" rtlCol="false" tIns="0" lIns="0" bIns="0" rIns="0">
              <a:spAutoFit/>
            </a:bodyPr>
            <a:lstStyle/>
            <a:p>
              <a:pPr algn="l">
                <a:lnSpc>
                  <a:spcPts val="2147"/>
                </a:lnSpc>
              </a:pPr>
              <a:r>
                <a:rPr lang="en-US" b="true" sz="1431" spc="35">
                  <a:solidFill>
                    <a:srgbClr val="000000"/>
                  </a:solidFill>
                  <a:latin typeface="Acherus Militant Bold"/>
                  <a:ea typeface="Acherus Militant Bold"/>
                  <a:cs typeface="Acherus Militant Bold"/>
                  <a:sym typeface="Acherus Militant Bold"/>
                </a:rPr>
                <a:t> Discover What's New on the Crookston Trails</a:t>
              </a:r>
            </a:p>
          </p:txBody>
        </p:sp>
        <p:sp>
          <p:nvSpPr>
            <p:cNvPr name="TextBox 10" id="10"/>
            <p:cNvSpPr txBox="true"/>
            <p:nvPr/>
          </p:nvSpPr>
          <p:spPr>
            <a:xfrm rot="0">
              <a:off x="316164" y="2934168"/>
              <a:ext cx="6430605" cy="2893126"/>
            </a:xfrm>
            <a:prstGeom prst="rect">
              <a:avLst/>
            </a:prstGeom>
          </p:spPr>
          <p:txBody>
            <a:bodyPr anchor="t" rtlCol="false" tIns="0" lIns="0" bIns="0" rIns="0">
              <a:spAutoFit/>
            </a:bodyPr>
            <a:lstStyle/>
            <a:p>
              <a:pPr algn="l">
                <a:lnSpc>
                  <a:spcPts val="2147"/>
                </a:lnSpc>
              </a:pPr>
              <a:r>
                <a:rPr lang="en-US" sz="1431" spc="35">
                  <a:solidFill>
                    <a:srgbClr val="000000"/>
                  </a:solidFill>
                  <a:latin typeface="Acherus Militant Light"/>
                  <a:ea typeface="Acherus Militant Light"/>
                  <a:cs typeface="Acherus Militant Light"/>
                  <a:sym typeface="Acherus Militant Light"/>
                </a:rPr>
                <a:t> Spring is </a:t>
              </a:r>
              <a:r>
                <a:rPr lang="en-US" sz="1431" spc="35">
                  <a:solidFill>
                    <a:srgbClr val="000000"/>
                  </a:solidFill>
                  <a:latin typeface="Acherus Militant Light"/>
                  <a:ea typeface="Acherus Militant Light"/>
                  <a:cs typeface="Acherus Militant Light"/>
                  <a:sym typeface="Acherus Militant Light"/>
                </a:rPr>
                <a:t>here, and Crookston’s trails are ready for you! Whether you're biking the river paths or walking with your pup, there's something new to explore this season.</a:t>
              </a:r>
            </a:p>
            <a:p>
              <a:pPr algn="l" marL="309049" indent="-154524" lvl="1">
                <a:lnSpc>
                  <a:spcPts val="2147"/>
                </a:lnSpc>
                <a:buFont typeface="Arial"/>
                <a:buChar char="•"/>
              </a:pPr>
              <a:r>
                <a:rPr lang="en-US" sz="1431" spc="35">
                  <a:solidFill>
                    <a:srgbClr val="000000"/>
                  </a:solidFill>
                  <a:latin typeface="Acherus Militant Light"/>
                  <a:ea typeface="Acherus Militant Light"/>
                  <a:cs typeface="Acherus Militant Light"/>
                  <a:sym typeface="Acherus Militant Light"/>
                </a:rPr>
                <a:t>🌱 New trail signage</a:t>
              </a:r>
            </a:p>
            <a:p>
              <a:pPr algn="l" marL="309049" indent="-154524" lvl="1">
                <a:lnSpc>
                  <a:spcPts val="2147"/>
                </a:lnSpc>
                <a:buFont typeface="Arial"/>
                <a:buChar char="•"/>
              </a:pPr>
              <a:r>
                <a:rPr lang="en-US" sz="1431" spc="35">
                  <a:solidFill>
                    <a:srgbClr val="000000"/>
                  </a:solidFill>
                  <a:latin typeface="Acherus Militant Light"/>
                  <a:ea typeface="Acherus Militant Light"/>
                  <a:cs typeface="Acherus Militant Light"/>
                  <a:sym typeface="Acherus Militant Light"/>
                </a:rPr>
                <a:t> 🚴 Family-friendly routes</a:t>
              </a:r>
            </a:p>
            <a:p>
              <a:pPr algn="l" marL="309049" indent="-154524" lvl="1">
                <a:lnSpc>
                  <a:spcPts val="2147"/>
                </a:lnSpc>
                <a:buFont typeface="Arial"/>
                <a:buChar char="•"/>
              </a:pPr>
              <a:r>
                <a:rPr lang="en-US" sz="1431" spc="35">
                  <a:solidFill>
                    <a:srgbClr val="000000"/>
                  </a:solidFill>
                  <a:latin typeface="Acherus Militant Light"/>
                  <a:ea typeface="Acherus Militant Light"/>
                  <a:cs typeface="Acherus Militant Light"/>
                  <a:sym typeface="Acherus Militant Light"/>
                </a:rPr>
                <a:t> 🐦 Wildlife spotting guide</a:t>
              </a:r>
            </a:p>
            <a:p>
              <a:pPr algn="l">
                <a:lnSpc>
                  <a:spcPts val="2147"/>
                </a:lnSpc>
              </a:pPr>
            </a:p>
          </p:txBody>
        </p:sp>
        <p:sp>
          <p:nvSpPr>
            <p:cNvPr name="TextBox 11" id="11"/>
            <p:cNvSpPr txBox="true"/>
            <p:nvPr/>
          </p:nvSpPr>
          <p:spPr>
            <a:xfrm rot="0">
              <a:off x="751124" y="1356768"/>
              <a:ext cx="2713615" cy="348019"/>
            </a:xfrm>
            <a:prstGeom prst="rect">
              <a:avLst/>
            </a:prstGeom>
          </p:spPr>
          <p:txBody>
            <a:bodyPr anchor="t" rtlCol="false" tIns="0" lIns="0" bIns="0" rIns="0">
              <a:spAutoFit/>
            </a:bodyPr>
            <a:lstStyle/>
            <a:p>
              <a:pPr algn="l">
                <a:lnSpc>
                  <a:spcPts val="2147"/>
                </a:lnSpc>
              </a:pPr>
              <a:r>
                <a:rPr lang="en-US" sz="1431" spc="35">
                  <a:solidFill>
                    <a:srgbClr val="000000"/>
                  </a:solidFill>
                  <a:latin typeface="Acherus Militant Light"/>
                  <a:ea typeface="Acherus Militant Light"/>
                  <a:cs typeface="Acherus Militant Light"/>
                  <a:sym typeface="Acherus Militant Light"/>
                </a:rPr>
                <a:t>Crookston Residents </a:t>
              </a:r>
            </a:p>
          </p:txBody>
        </p:sp>
      </p:grpSp>
      <p:sp>
        <p:nvSpPr>
          <p:cNvPr name="TextBox 12" id="12"/>
          <p:cNvSpPr txBox="true"/>
          <p:nvPr/>
        </p:nvSpPr>
        <p:spPr>
          <a:xfrm rot="0">
            <a:off x="12240469" y="505319"/>
            <a:ext cx="4765299" cy="989611"/>
          </a:xfrm>
          <a:prstGeom prst="rect">
            <a:avLst/>
          </a:prstGeom>
        </p:spPr>
        <p:txBody>
          <a:bodyPr anchor="t" rtlCol="false" tIns="0" lIns="0" bIns="0" rIns="0">
            <a:spAutoFit/>
          </a:bodyPr>
          <a:lstStyle/>
          <a:p>
            <a:pPr algn="r">
              <a:lnSpc>
                <a:spcPts val="7974"/>
              </a:lnSpc>
            </a:pPr>
            <a:r>
              <a:rPr lang="en-US" sz="6134" spc="1840">
                <a:solidFill>
                  <a:srgbClr val="862634"/>
                </a:solidFill>
                <a:latin typeface="League Gothic"/>
                <a:ea typeface="League Gothic"/>
                <a:cs typeface="League Gothic"/>
                <a:sym typeface="League Gothic"/>
              </a:rPr>
              <a:t>PROMOTION</a:t>
            </a:r>
          </a:p>
        </p:txBody>
      </p:sp>
      <p:sp>
        <p:nvSpPr>
          <p:cNvPr name="TextBox 13" id="13"/>
          <p:cNvSpPr txBox="true"/>
          <p:nvPr/>
        </p:nvSpPr>
        <p:spPr>
          <a:xfrm rot="0">
            <a:off x="11176676" y="2058126"/>
            <a:ext cx="2895857" cy="647826"/>
          </a:xfrm>
          <a:prstGeom prst="rect">
            <a:avLst/>
          </a:prstGeom>
        </p:spPr>
        <p:txBody>
          <a:bodyPr anchor="t" rtlCol="false" tIns="0" lIns="0" bIns="0" rIns="0">
            <a:spAutoFit/>
          </a:bodyPr>
          <a:lstStyle/>
          <a:p>
            <a:pPr algn="r">
              <a:lnSpc>
                <a:spcPts val="5245"/>
              </a:lnSpc>
            </a:pPr>
            <a:r>
              <a:rPr lang="en-US" b="true" sz="3496" spc="87">
                <a:solidFill>
                  <a:srgbClr val="000000"/>
                </a:solidFill>
                <a:latin typeface="Acherus Militant Bold"/>
                <a:ea typeface="Acherus Militant Bold"/>
                <a:cs typeface="Acherus Militant Bold"/>
                <a:sym typeface="Acherus Militant Bold"/>
              </a:rPr>
              <a:t>Advertising</a:t>
            </a:r>
          </a:p>
        </p:txBody>
      </p:sp>
      <p:sp>
        <p:nvSpPr>
          <p:cNvPr name="TextBox 14" id="14"/>
          <p:cNvSpPr txBox="true"/>
          <p:nvPr/>
        </p:nvSpPr>
        <p:spPr>
          <a:xfrm rot="0">
            <a:off x="9783175" y="3029802"/>
            <a:ext cx="7222593" cy="5490210"/>
          </a:xfrm>
          <a:prstGeom prst="rect">
            <a:avLst/>
          </a:prstGeom>
        </p:spPr>
        <p:txBody>
          <a:bodyPr anchor="t" rtlCol="false" tIns="0" lIns="0" bIns="0" rIns="0">
            <a:spAutoFit/>
          </a:bodyPr>
          <a:lstStyle/>
          <a:p>
            <a:pPr algn="l">
              <a:lnSpc>
                <a:spcPts val="3600"/>
              </a:lnSpc>
            </a:pPr>
            <a:r>
              <a:rPr lang="en-US" sz="2400" spc="60">
                <a:solidFill>
                  <a:srgbClr val="000000"/>
                </a:solidFill>
                <a:latin typeface="Acherus Militant Light"/>
                <a:ea typeface="Acherus Militant Light"/>
                <a:cs typeface="Acherus Militant Light"/>
                <a:sym typeface="Acherus Militant Light"/>
              </a:rPr>
              <a:t>Billboards: </a:t>
            </a:r>
          </a:p>
          <a:p>
            <a:pPr algn="l" marL="518160" indent="-259080" lvl="1">
              <a:lnSpc>
                <a:spcPts val="3600"/>
              </a:lnSpc>
              <a:buFont typeface="Arial"/>
              <a:buChar char="•"/>
            </a:pPr>
            <a:r>
              <a:rPr lang="en-US" sz="2400" spc="60">
                <a:solidFill>
                  <a:srgbClr val="000000"/>
                </a:solidFill>
                <a:latin typeface="Acherus Militant Light"/>
                <a:ea typeface="Acherus Militant Light"/>
                <a:cs typeface="Acherus Militant Light"/>
                <a:sym typeface="Acherus Militant Light"/>
              </a:rPr>
              <a:t>Trusted by 40% of consumers</a:t>
            </a:r>
          </a:p>
          <a:p>
            <a:pPr algn="l" marL="518160" indent="-259080" lvl="1">
              <a:lnSpc>
                <a:spcPts val="3600"/>
              </a:lnSpc>
              <a:buFont typeface="Arial"/>
              <a:buChar char="•"/>
            </a:pPr>
            <a:r>
              <a:rPr lang="en-US" sz="2400" spc="60">
                <a:solidFill>
                  <a:srgbClr val="000000"/>
                </a:solidFill>
                <a:latin typeface="Acherus Militant Light"/>
                <a:ea typeface="Acherus Militant Light"/>
                <a:cs typeface="Acherus Militant Light"/>
                <a:sym typeface="Acherus Militant Light"/>
              </a:rPr>
              <a:t>About $319 per month</a:t>
            </a:r>
          </a:p>
          <a:p>
            <a:pPr algn="l" marL="518160" indent="-259080" lvl="1">
              <a:lnSpc>
                <a:spcPts val="3600"/>
              </a:lnSpc>
              <a:buFont typeface="Arial"/>
              <a:buChar char="•"/>
            </a:pPr>
            <a:r>
              <a:rPr lang="en-US" sz="2400" spc="60">
                <a:solidFill>
                  <a:srgbClr val="000000"/>
                </a:solidFill>
                <a:latin typeface="Acherus Militant Light"/>
                <a:ea typeface="Acherus Militant Light"/>
                <a:cs typeface="Acherus Militant Light"/>
                <a:sym typeface="Acherus Militant Light"/>
              </a:rPr>
              <a:t>High visibility for locals and tourists</a:t>
            </a:r>
          </a:p>
          <a:p>
            <a:pPr algn="l">
              <a:lnSpc>
                <a:spcPts val="3600"/>
              </a:lnSpc>
            </a:pPr>
            <a:r>
              <a:rPr lang="en-US" sz="2400" spc="60">
                <a:solidFill>
                  <a:srgbClr val="000000"/>
                </a:solidFill>
                <a:latin typeface="Acherus Militant Light"/>
                <a:ea typeface="Acherus Militant Light"/>
                <a:cs typeface="Acherus Militant Light"/>
                <a:sym typeface="Acherus Militant Light"/>
              </a:rPr>
              <a:t>Newspaper Ads</a:t>
            </a:r>
          </a:p>
          <a:p>
            <a:pPr algn="l" marL="518160" indent="-259080" lvl="1">
              <a:lnSpc>
                <a:spcPts val="3600"/>
              </a:lnSpc>
              <a:buFont typeface="Arial"/>
              <a:buChar char="•"/>
            </a:pPr>
            <a:r>
              <a:rPr lang="en-US" sz="2400" spc="60">
                <a:solidFill>
                  <a:srgbClr val="000000"/>
                </a:solidFill>
                <a:latin typeface="Acherus Militant Light"/>
                <a:ea typeface="Acherus Militant Light"/>
                <a:cs typeface="Acherus Militant Light"/>
                <a:sym typeface="Acherus Militant Light"/>
              </a:rPr>
              <a:t>Grand Forks Herald starts at $1,165 per month</a:t>
            </a:r>
          </a:p>
          <a:p>
            <a:pPr algn="l">
              <a:lnSpc>
                <a:spcPts val="3600"/>
              </a:lnSpc>
            </a:pPr>
            <a:r>
              <a:rPr lang="en-US" sz="2400" spc="60">
                <a:solidFill>
                  <a:srgbClr val="000000"/>
                </a:solidFill>
                <a:latin typeface="Acherus Militant Light"/>
                <a:ea typeface="Acherus Militant Light"/>
                <a:cs typeface="Acherus Militant Light"/>
                <a:sym typeface="Acherus Militant Light"/>
              </a:rPr>
              <a:t>Singage</a:t>
            </a:r>
          </a:p>
          <a:p>
            <a:pPr algn="l" marL="518160" indent="-259080" lvl="1">
              <a:lnSpc>
                <a:spcPts val="3600"/>
              </a:lnSpc>
              <a:buFont typeface="Arial"/>
              <a:buChar char="•"/>
            </a:pPr>
            <a:r>
              <a:rPr lang="en-US" sz="2400" spc="60">
                <a:solidFill>
                  <a:srgbClr val="000000"/>
                </a:solidFill>
                <a:latin typeface="Acherus Militant Light"/>
                <a:ea typeface="Acherus Militant Light"/>
                <a:cs typeface="Acherus Militant Light"/>
                <a:sym typeface="Acherus Militant Light"/>
              </a:rPr>
              <a:t>Local businesses can sponsor trail signs and features</a:t>
            </a:r>
          </a:p>
          <a:p>
            <a:pPr algn="l" marL="518160" indent="-259080" lvl="1">
              <a:lnSpc>
                <a:spcPts val="3600"/>
              </a:lnSpc>
              <a:buFont typeface="Arial"/>
              <a:buChar char="•"/>
            </a:pPr>
            <a:r>
              <a:rPr lang="en-US" sz="2400" spc="60">
                <a:solidFill>
                  <a:srgbClr val="000000"/>
                </a:solidFill>
                <a:latin typeface="Acherus Militant Light"/>
                <a:ea typeface="Acherus Militant Light"/>
                <a:cs typeface="Acherus Militant Light"/>
                <a:sym typeface="Acherus Militant Light"/>
              </a:rPr>
              <a:t>Fund upkeep</a:t>
            </a:r>
          </a:p>
          <a:p>
            <a:pPr algn="just">
              <a:lnSpc>
                <a:spcPts val="3600"/>
              </a:lnSpc>
            </a:pPr>
          </a:p>
        </p:txBody>
      </p:sp>
      <p:sp>
        <p:nvSpPr>
          <p:cNvPr name="AutoShape 15" id="15"/>
          <p:cNvSpPr/>
          <p:nvPr/>
        </p:nvSpPr>
        <p:spPr>
          <a:xfrm>
            <a:off x="8126908" y="9418911"/>
            <a:ext cx="1859549" cy="0"/>
          </a:xfrm>
          <a:prstGeom prst="line">
            <a:avLst/>
          </a:prstGeom>
          <a:ln cap="flat" w="19050">
            <a:solidFill>
              <a:srgbClr val="000000"/>
            </a:solidFill>
            <a:prstDash val="solid"/>
            <a:headEnd type="none" len="sm" w="sm"/>
            <a:tailEnd type="none" len="sm" w="sm"/>
          </a:ln>
        </p:spPr>
      </p:sp>
      <p:sp>
        <p:nvSpPr>
          <p:cNvPr name="Freeform 16" id="16"/>
          <p:cNvSpPr/>
          <p:nvPr/>
        </p:nvSpPr>
        <p:spPr>
          <a:xfrm flipH="false" flipV="false" rot="0">
            <a:off x="10352519" y="9258300"/>
            <a:ext cx="6906781" cy="302172"/>
          </a:xfrm>
          <a:custGeom>
            <a:avLst/>
            <a:gdLst/>
            <a:ahLst/>
            <a:cxnLst/>
            <a:rect r="r" b="b" t="t" l="l"/>
            <a:pathLst>
              <a:path h="302172" w="6906781">
                <a:moveTo>
                  <a:pt x="0" y="0"/>
                </a:moveTo>
                <a:lnTo>
                  <a:pt x="6906781" y="0"/>
                </a:lnTo>
                <a:lnTo>
                  <a:pt x="6906781" y="302172"/>
                </a:lnTo>
                <a:lnTo>
                  <a:pt x="0" y="302172"/>
                </a:lnTo>
                <a:lnTo>
                  <a:pt x="0" y="0"/>
                </a:lnTo>
                <a:close/>
              </a:path>
            </a:pathLst>
          </a:custGeom>
          <a:blipFill>
            <a:blip r:embed="rId6"/>
            <a:stretch>
              <a:fillRect l="0" t="0" r="0" b="0"/>
            </a:stretch>
          </a:blipFill>
        </p:spPr>
      </p:sp>
      <p:sp>
        <p:nvSpPr>
          <p:cNvPr name="AutoShape 17" id="17"/>
          <p:cNvSpPr/>
          <p:nvPr/>
        </p:nvSpPr>
        <p:spPr>
          <a:xfrm>
            <a:off x="1028700" y="9428436"/>
            <a:ext cx="660272" cy="0"/>
          </a:xfrm>
          <a:prstGeom prst="line">
            <a:avLst/>
          </a:prstGeom>
          <a:ln cap="flat" w="19050">
            <a:solidFill>
              <a:srgbClr val="000000"/>
            </a:solidFill>
            <a:prstDash val="solid"/>
            <a:headEnd type="none" len="sm" w="sm"/>
            <a:tailEnd type="none" len="sm" w="sm"/>
          </a:ln>
        </p:spPr>
      </p: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962025"/>
            <a:ext cx="7407315" cy="1027588"/>
          </a:xfrm>
          <a:prstGeom prst="rect">
            <a:avLst/>
          </a:prstGeom>
        </p:spPr>
        <p:txBody>
          <a:bodyPr anchor="t" rtlCol="false" tIns="0" lIns="0" bIns="0" rIns="0">
            <a:spAutoFit/>
          </a:bodyPr>
          <a:lstStyle/>
          <a:p>
            <a:pPr algn="just">
              <a:lnSpc>
                <a:spcPts val="8218"/>
              </a:lnSpc>
            </a:pPr>
            <a:r>
              <a:rPr lang="en-US" sz="6321" spc="1896">
                <a:solidFill>
                  <a:srgbClr val="862634"/>
                </a:solidFill>
                <a:latin typeface="League Gothic"/>
                <a:ea typeface="League Gothic"/>
                <a:cs typeface="League Gothic"/>
                <a:sym typeface="League Gothic"/>
              </a:rPr>
              <a:t>CONCLUSION</a:t>
            </a:r>
          </a:p>
        </p:txBody>
      </p:sp>
      <p:sp>
        <p:nvSpPr>
          <p:cNvPr name="TextBox 3" id="3"/>
          <p:cNvSpPr txBox="true"/>
          <p:nvPr/>
        </p:nvSpPr>
        <p:spPr>
          <a:xfrm rot="0">
            <a:off x="1028700" y="2272952"/>
            <a:ext cx="16230600" cy="6856760"/>
          </a:xfrm>
          <a:prstGeom prst="rect">
            <a:avLst/>
          </a:prstGeom>
        </p:spPr>
        <p:txBody>
          <a:bodyPr anchor="t" rtlCol="false" tIns="0" lIns="0" bIns="0" rIns="0">
            <a:spAutoFit/>
          </a:bodyPr>
          <a:lstStyle/>
          <a:p>
            <a:pPr algn="l" marL="492801" indent="-246400" lvl="1">
              <a:lnSpc>
                <a:spcPts val="3423"/>
              </a:lnSpc>
              <a:buFont typeface="Arial"/>
              <a:buChar char="•"/>
            </a:pPr>
            <a:r>
              <a:rPr lang="en-US" b="true" sz="2282" spc="57">
                <a:solidFill>
                  <a:srgbClr val="000000"/>
                </a:solidFill>
                <a:latin typeface="Acherus Militant Bold"/>
                <a:ea typeface="Acherus Militant Bold"/>
                <a:cs typeface="Acherus Militant Bold"/>
                <a:sym typeface="Acherus Militant Bold"/>
              </a:rPr>
              <a:t>Obj</a:t>
            </a:r>
            <a:r>
              <a:rPr lang="en-US" b="true" sz="2282" spc="57">
                <a:solidFill>
                  <a:srgbClr val="000000"/>
                </a:solidFill>
                <a:latin typeface="Acherus Militant Bold"/>
                <a:ea typeface="Acherus Militant Bold"/>
                <a:cs typeface="Acherus Militant Bold"/>
                <a:sym typeface="Acherus Militant Bold"/>
              </a:rPr>
              <a:t>ective: </a:t>
            </a:r>
            <a:r>
              <a:rPr lang="en-US" sz="2282" spc="57">
                <a:solidFill>
                  <a:srgbClr val="000000"/>
                </a:solidFill>
                <a:latin typeface="Acherus Militant Light"/>
                <a:ea typeface="Acherus Militant Light"/>
                <a:cs typeface="Acherus Militant Light"/>
                <a:sym typeface="Acherus Militant Light"/>
              </a:rPr>
              <a:t>Boost trail activity by 10% within one year while enhancing community involvement and local economic growth.</a:t>
            </a:r>
          </a:p>
          <a:p>
            <a:pPr algn="l" marL="492801" indent="-246400" lvl="1">
              <a:lnSpc>
                <a:spcPts val="3423"/>
              </a:lnSpc>
              <a:buFont typeface="Arial"/>
              <a:buChar char="•"/>
            </a:pPr>
            <a:r>
              <a:rPr lang="en-US" b="true" sz="2282" spc="57">
                <a:solidFill>
                  <a:srgbClr val="000000"/>
                </a:solidFill>
                <a:latin typeface="Acherus Militant Bold"/>
                <a:ea typeface="Acherus Militant Bold"/>
                <a:cs typeface="Acherus Militant Bold"/>
                <a:sym typeface="Acherus Militant Bold"/>
              </a:rPr>
              <a:t>Key Strategies:</a:t>
            </a:r>
          </a:p>
          <a:p>
            <a:pPr algn="l" marL="985602" indent="-328534" lvl="2">
              <a:lnSpc>
                <a:spcPts val="3423"/>
              </a:lnSpc>
              <a:buFont typeface="Arial"/>
              <a:buChar char="⚬"/>
            </a:pPr>
            <a:r>
              <a:rPr lang="en-US" sz="2282" spc="57">
                <a:solidFill>
                  <a:srgbClr val="000000"/>
                </a:solidFill>
                <a:latin typeface="Acherus Militant Light"/>
                <a:ea typeface="Acherus Militant Light"/>
                <a:cs typeface="Acherus Militant Light"/>
                <a:sym typeface="Acherus Militant Light"/>
              </a:rPr>
              <a:t>Promotional mix: Traditional ads, digital platforms, SMS campaigns, signage, influencer partnerships, and trail events.</a:t>
            </a:r>
          </a:p>
          <a:p>
            <a:pPr algn="l" marL="985602" indent="-328534" lvl="2">
              <a:lnSpc>
                <a:spcPts val="3423"/>
              </a:lnSpc>
              <a:buFont typeface="Arial"/>
              <a:buChar char="⚬"/>
            </a:pPr>
            <a:r>
              <a:rPr lang="en-US" sz="2282" spc="57">
                <a:solidFill>
                  <a:srgbClr val="000000"/>
                </a:solidFill>
                <a:latin typeface="Acherus Militant Light"/>
                <a:ea typeface="Acherus Militant Light"/>
                <a:cs typeface="Acherus Militant Light"/>
                <a:sym typeface="Acherus Militant Light"/>
              </a:rPr>
              <a:t>Free trail access promotes inclusivity; funding through sponsorships, adopt-a-trail programs, and federal grants.</a:t>
            </a:r>
          </a:p>
          <a:p>
            <a:pPr algn="l" marL="985602" indent="-328534" lvl="2">
              <a:lnSpc>
                <a:spcPts val="3423"/>
              </a:lnSpc>
              <a:buFont typeface="Arial"/>
              <a:buChar char="⚬"/>
            </a:pPr>
            <a:r>
              <a:rPr lang="en-US" sz="2282" spc="57">
                <a:solidFill>
                  <a:srgbClr val="000000"/>
                </a:solidFill>
                <a:latin typeface="Acherus Militant Light"/>
                <a:ea typeface="Acherus Militant Light"/>
                <a:cs typeface="Acherus Militant Light"/>
                <a:sym typeface="Acherus Militant Light"/>
              </a:rPr>
              <a:t>Infrastructure upgrades: Eco-friendly lighting, rest areas, improved connections, and seasonal events.</a:t>
            </a:r>
          </a:p>
          <a:p>
            <a:pPr algn="l" marL="492801" indent="-246400" lvl="1">
              <a:lnSpc>
                <a:spcPts val="3423"/>
              </a:lnSpc>
              <a:buFont typeface="Arial"/>
              <a:buChar char="•"/>
            </a:pPr>
            <a:r>
              <a:rPr lang="en-US" b="true" sz="2282" spc="57">
                <a:solidFill>
                  <a:srgbClr val="000000"/>
                </a:solidFill>
                <a:latin typeface="Acherus Militant Bold"/>
                <a:ea typeface="Acherus Militant Bold"/>
                <a:cs typeface="Acherus Militant Bold"/>
                <a:sym typeface="Acherus Militant Bold"/>
              </a:rPr>
              <a:t>Community Impact:</a:t>
            </a:r>
          </a:p>
          <a:p>
            <a:pPr algn="l" marL="985602" indent="-328534" lvl="2">
              <a:lnSpc>
                <a:spcPts val="3423"/>
              </a:lnSpc>
              <a:buFont typeface="Arial"/>
              <a:buChar char="⚬"/>
            </a:pPr>
            <a:r>
              <a:rPr lang="en-US" sz="2282" spc="57">
                <a:solidFill>
                  <a:srgbClr val="000000"/>
                </a:solidFill>
                <a:latin typeface="Acherus Militant Light"/>
                <a:ea typeface="Acherus Militant Light"/>
                <a:cs typeface="Acherus Militant Light"/>
                <a:sym typeface="Acherus Militant Light"/>
              </a:rPr>
              <a:t>Health promotion and wellness initiatives build community pride.</a:t>
            </a:r>
          </a:p>
          <a:p>
            <a:pPr algn="l" marL="985602" indent="-328534" lvl="2">
              <a:lnSpc>
                <a:spcPts val="3423"/>
              </a:lnSpc>
              <a:buFont typeface="Arial"/>
              <a:buChar char="⚬"/>
            </a:pPr>
            <a:r>
              <a:rPr lang="en-US" sz="2282" spc="57">
                <a:solidFill>
                  <a:srgbClr val="000000"/>
                </a:solidFill>
                <a:latin typeface="Acherus Militant Light"/>
                <a:ea typeface="Acherus Militant Light"/>
                <a:cs typeface="Acherus Militant Light"/>
                <a:sym typeface="Acherus Militant Light"/>
              </a:rPr>
              <a:t>Trails connect key hubs—schools, parks, and urban centers—to enhance accessibility.</a:t>
            </a:r>
          </a:p>
          <a:p>
            <a:pPr algn="l" marL="492801" indent="-246400" lvl="1">
              <a:lnSpc>
                <a:spcPts val="3423"/>
              </a:lnSpc>
              <a:buFont typeface="Arial"/>
              <a:buChar char="•"/>
            </a:pPr>
            <a:r>
              <a:rPr lang="en-US" b="true" sz="2282" spc="57">
                <a:solidFill>
                  <a:srgbClr val="000000"/>
                </a:solidFill>
                <a:latin typeface="Acherus Militant Bold"/>
                <a:ea typeface="Acherus Militant Bold"/>
                <a:cs typeface="Acherus Militant Bold"/>
                <a:sym typeface="Acherus Militant Bold"/>
              </a:rPr>
              <a:t>Engagement:</a:t>
            </a:r>
            <a:r>
              <a:rPr lang="en-US" sz="2282" spc="57">
                <a:solidFill>
                  <a:srgbClr val="000000"/>
                </a:solidFill>
                <a:latin typeface="Acherus Militant Light"/>
                <a:ea typeface="Acherus Militant Light"/>
                <a:cs typeface="Acherus Militant Light"/>
                <a:sym typeface="Acherus Militant Light"/>
              </a:rPr>
              <a:t> Guided tours, direct marketing, and partnerships with local businesses foster trust and excitement.</a:t>
            </a:r>
          </a:p>
          <a:p>
            <a:pPr algn="l" marL="492801" indent="-246400" lvl="1">
              <a:lnSpc>
                <a:spcPts val="3423"/>
              </a:lnSpc>
              <a:buFont typeface="Arial"/>
              <a:buChar char="•"/>
            </a:pPr>
            <a:r>
              <a:rPr lang="en-US" b="true" sz="2282" spc="57">
                <a:solidFill>
                  <a:srgbClr val="000000"/>
                </a:solidFill>
                <a:latin typeface="Acherus Militant Bold"/>
                <a:ea typeface="Acherus Militant Bold"/>
                <a:cs typeface="Acherus Militant Bold"/>
                <a:sym typeface="Acherus Militant Bold"/>
              </a:rPr>
              <a:t>Economic Benefits:</a:t>
            </a:r>
            <a:r>
              <a:rPr lang="en-US" sz="2282" spc="57">
                <a:solidFill>
                  <a:srgbClr val="000000"/>
                </a:solidFill>
                <a:latin typeface="Acherus Militant Light"/>
                <a:ea typeface="Acherus Militant Light"/>
                <a:cs typeface="Acherus Militant Light"/>
                <a:sym typeface="Acherus Militant Light"/>
              </a:rPr>
              <a:t> Increased awareness and collaborations establish Crookston as a premier recreational destination.</a:t>
            </a:r>
          </a:p>
          <a:p>
            <a:pPr algn="l">
              <a:lnSpc>
                <a:spcPts val="3423"/>
              </a:lnSpc>
            </a:pPr>
          </a:p>
        </p:txBody>
      </p:sp>
      <p:sp>
        <p:nvSpPr>
          <p:cNvPr name="AutoShape 4" id="4"/>
          <p:cNvSpPr/>
          <p:nvPr/>
        </p:nvSpPr>
        <p:spPr>
          <a:xfrm flipV="true">
            <a:off x="6661004" y="1479233"/>
            <a:ext cx="10598296" cy="0"/>
          </a:xfrm>
          <a:prstGeom prst="line">
            <a:avLst/>
          </a:prstGeom>
          <a:ln cap="flat" w="19050">
            <a:solidFill>
              <a:srgbClr val="000000"/>
            </a:solidFill>
            <a:prstDash val="solid"/>
            <a:headEnd type="none" len="sm" w="sm"/>
            <a:tailEnd type="none" len="sm" w="sm"/>
          </a:ln>
        </p:spPr>
      </p:sp>
      <p:sp>
        <p:nvSpPr>
          <p:cNvPr name="AutoShape 5" id="5"/>
          <p:cNvSpPr/>
          <p:nvPr/>
        </p:nvSpPr>
        <p:spPr>
          <a:xfrm>
            <a:off x="1028700" y="9186863"/>
            <a:ext cx="8957757" cy="0"/>
          </a:xfrm>
          <a:prstGeom prst="line">
            <a:avLst/>
          </a:prstGeom>
          <a:ln cap="flat" w="19050">
            <a:solidFill>
              <a:srgbClr val="000000"/>
            </a:solidFill>
            <a:prstDash val="solid"/>
            <a:headEnd type="none" len="sm" w="sm"/>
            <a:tailEnd type="none" len="sm" w="sm"/>
          </a:ln>
        </p:spPr>
      </p:sp>
      <p:sp>
        <p:nvSpPr>
          <p:cNvPr name="Freeform 6" id="6"/>
          <p:cNvSpPr/>
          <p:nvPr/>
        </p:nvSpPr>
        <p:spPr>
          <a:xfrm flipH="false" flipV="false" rot="0">
            <a:off x="10352519" y="9035777"/>
            <a:ext cx="6906781" cy="302172"/>
          </a:xfrm>
          <a:custGeom>
            <a:avLst/>
            <a:gdLst/>
            <a:ahLst/>
            <a:cxnLst/>
            <a:rect r="r" b="b" t="t" l="l"/>
            <a:pathLst>
              <a:path h="302172" w="6906781">
                <a:moveTo>
                  <a:pt x="0" y="0"/>
                </a:moveTo>
                <a:lnTo>
                  <a:pt x="6906781" y="0"/>
                </a:lnTo>
                <a:lnTo>
                  <a:pt x="6906781" y="302171"/>
                </a:lnTo>
                <a:lnTo>
                  <a:pt x="0" y="302171"/>
                </a:lnTo>
                <a:lnTo>
                  <a:pt x="0" y="0"/>
                </a:lnTo>
                <a:close/>
              </a:path>
            </a:pathLst>
          </a:custGeom>
          <a:blipFill>
            <a:blip r:embed="rId3"/>
            <a:stretch>
              <a:fillRect l="0" t="0" r="0" b="0"/>
            </a:stretch>
          </a:blipFill>
        </p:spPr>
      </p:sp>
    </p:spTree>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962025"/>
            <a:ext cx="7407315" cy="1027588"/>
          </a:xfrm>
          <a:prstGeom prst="rect">
            <a:avLst/>
          </a:prstGeom>
        </p:spPr>
        <p:txBody>
          <a:bodyPr anchor="t" rtlCol="false" tIns="0" lIns="0" bIns="0" rIns="0">
            <a:spAutoFit/>
          </a:bodyPr>
          <a:lstStyle/>
          <a:p>
            <a:pPr algn="just">
              <a:lnSpc>
                <a:spcPts val="8218"/>
              </a:lnSpc>
            </a:pPr>
            <a:r>
              <a:rPr lang="en-US" sz="6321" spc="1896">
                <a:solidFill>
                  <a:srgbClr val="862634"/>
                </a:solidFill>
                <a:latin typeface="League Gothic"/>
                <a:ea typeface="League Gothic"/>
                <a:cs typeface="League Gothic"/>
                <a:sym typeface="League Gothic"/>
              </a:rPr>
              <a:t>REFERENCES</a:t>
            </a:r>
          </a:p>
        </p:txBody>
      </p:sp>
      <p:sp>
        <p:nvSpPr>
          <p:cNvPr name="AutoShape 3" id="3"/>
          <p:cNvSpPr/>
          <p:nvPr/>
        </p:nvSpPr>
        <p:spPr>
          <a:xfrm flipV="true">
            <a:off x="6661004" y="1479233"/>
            <a:ext cx="10598296" cy="0"/>
          </a:xfrm>
          <a:prstGeom prst="line">
            <a:avLst/>
          </a:prstGeom>
          <a:ln cap="flat" w="19050">
            <a:solidFill>
              <a:srgbClr val="000000"/>
            </a:solidFill>
            <a:prstDash val="solid"/>
            <a:headEnd type="none" len="sm" w="sm"/>
            <a:tailEnd type="none" len="sm" w="sm"/>
          </a:ln>
        </p:spPr>
      </p:sp>
      <p:sp>
        <p:nvSpPr>
          <p:cNvPr name="AutoShape 4" id="4"/>
          <p:cNvSpPr/>
          <p:nvPr/>
        </p:nvSpPr>
        <p:spPr>
          <a:xfrm>
            <a:off x="1028700" y="9186863"/>
            <a:ext cx="8957757" cy="0"/>
          </a:xfrm>
          <a:prstGeom prst="line">
            <a:avLst/>
          </a:prstGeom>
          <a:ln cap="flat" w="19050">
            <a:solidFill>
              <a:srgbClr val="000000"/>
            </a:solidFill>
            <a:prstDash val="solid"/>
            <a:headEnd type="none" len="sm" w="sm"/>
            <a:tailEnd type="none" len="sm" w="sm"/>
          </a:ln>
        </p:spPr>
      </p:sp>
      <p:sp>
        <p:nvSpPr>
          <p:cNvPr name="Freeform 5" id="5"/>
          <p:cNvSpPr/>
          <p:nvPr/>
        </p:nvSpPr>
        <p:spPr>
          <a:xfrm flipH="false" flipV="false" rot="0">
            <a:off x="10352519" y="9035777"/>
            <a:ext cx="6906781" cy="302172"/>
          </a:xfrm>
          <a:custGeom>
            <a:avLst/>
            <a:gdLst/>
            <a:ahLst/>
            <a:cxnLst/>
            <a:rect r="r" b="b" t="t" l="l"/>
            <a:pathLst>
              <a:path h="302172" w="6906781">
                <a:moveTo>
                  <a:pt x="0" y="0"/>
                </a:moveTo>
                <a:lnTo>
                  <a:pt x="6906781" y="0"/>
                </a:lnTo>
                <a:lnTo>
                  <a:pt x="6906781" y="302171"/>
                </a:lnTo>
                <a:lnTo>
                  <a:pt x="0" y="302171"/>
                </a:lnTo>
                <a:lnTo>
                  <a:pt x="0" y="0"/>
                </a:lnTo>
                <a:close/>
              </a:path>
            </a:pathLst>
          </a:custGeom>
          <a:blipFill>
            <a:blip r:embed="rId3"/>
            <a:stretch>
              <a:fillRect l="0" t="0" r="0" b="0"/>
            </a:stretch>
          </a:blipFill>
        </p:spPr>
      </p:sp>
      <p:pic>
        <p:nvPicPr>
          <p:cNvPr name="Picture 6" id="6"/>
          <p:cNvPicPr>
            <a:picLocks noChangeAspect="true"/>
          </p:cNvPicPr>
          <p:nvPr/>
        </p:nvPicPr>
        <p:blipFill>
          <a:blip r:embed="rId4"/>
          <a:stretch>
            <a:fillRect/>
          </a:stretch>
        </p:blipFill>
        <p:spPr>
          <a:xfrm rot="0">
            <a:off x="5210364" y="1209865"/>
            <a:ext cx="7899894" cy="7899894"/>
          </a:xfrm>
          <a:prstGeom prst="rect">
            <a:avLst/>
          </a:prstGeom>
        </p:spPr>
      </p:pic>
    </p:spTree>
  </p:cSld>
  <p:clrMapOvr>
    <a:masterClrMapping/>
  </p:clrMapOvr>
</p:sld>
</file>

<file path=ppt/slides/slide2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3270567"/>
            <a:ext cx="16351699" cy="3393441"/>
          </a:xfrm>
          <a:prstGeom prst="rect">
            <a:avLst/>
          </a:prstGeom>
        </p:spPr>
        <p:txBody>
          <a:bodyPr anchor="t" rtlCol="false" tIns="0" lIns="0" bIns="0" rIns="0">
            <a:spAutoFit/>
          </a:bodyPr>
          <a:lstStyle/>
          <a:p>
            <a:pPr algn="ctr">
              <a:lnSpc>
                <a:spcPts val="13854"/>
              </a:lnSpc>
            </a:pPr>
            <a:r>
              <a:rPr lang="en-US" sz="8500" spc="2550">
                <a:solidFill>
                  <a:srgbClr val="862634"/>
                </a:solidFill>
                <a:latin typeface="League Gothic"/>
                <a:ea typeface="League Gothic"/>
                <a:cs typeface="League Gothic"/>
                <a:sym typeface="League Gothic"/>
              </a:rPr>
              <a:t>THANK YOU!</a:t>
            </a:r>
          </a:p>
          <a:p>
            <a:pPr algn="ctr">
              <a:lnSpc>
                <a:spcPts val="13854"/>
              </a:lnSpc>
            </a:pPr>
            <a:r>
              <a:rPr lang="en-US" sz="8499" spc="2549">
                <a:solidFill>
                  <a:srgbClr val="862634"/>
                </a:solidFill>
                <a:latin typeface="League Gothic"/>
                <a:ea typeface="League Gothic"/>
                <a:cs typeface="League Gothic"/>
                <a:sym typeface="League Gothic"/>
              </a:rPr>
              <a:t>QUESTIONS?</a:t>
            </a:r>
          </a:p>
        </p:txBody>
      </p:sp>
      <p:sp>
        <p:nvSpPr>
          <p:cNvPr name="AutoShape 3" id="3"/>
          <p:cNvSpPr/>
          <p:nvPr/>
        </p:nvSpPr>
        <p:spPr>
          <a:xfrm>
            <a:off x="1028700" y="1242695"/>
            <a:ext cx="12437784" cy="0"/>
          </a:xfrm>
          <a:prstGeom prst="line">
            <a:avLst/>
          </a:prstGeom>
          <a:ln cap="flat" w="19050">
            <a:solidFill>
              <a:srgbClr val="000000"/>
            </a:solidFill>
            <a:prstDash val="solid"/>
            <a:headEnd type="none" len="sm" w="sm"/>
            <a:tailEnd type="none" len="sm" w="sm"/>
          </a:ln>
        </p:spPr>
      </p:sp>
      <p:sp>
        <p:nvSpPr>
          <p:cNvPr name="AutoShape 4" id="4"/>
          <p:cNvSpPr/>
          <p:nvPr/>
        </p:nvSpPr>
        <p:spPr>
          <a:xfrm flipV="true">
            <a:off x="10791569" y="9056580"/>
            <a:ext cx="6467731" cy="0"/>
          </a:xfrm>
          <a:prstGeom prst="line">
            <a:avLst/>
          </a:prstGeom>
          <a:ln cap="flat" w="19050">
            <a:solidFill>
              <a:srgbClr val="000000"/>
            </a:solidFill>
            <a:prstDash val="solid"/>
            <a:headEnd type="none" len="sm" w="sm"/>
            <a:tailEnd type="none" len="sm" w="sm"/>
          </a:ln>
        </p:spPr>
      </p:sp>
      <p:sp>
        <p:nvSpPr>
          <p:cNvPr name="Freeform 5" id="5"/>
          <p:cNvSpPr/>
          <p:nvPr/>
        </p:nvSpPr>
        <p:spPr>
          <a:xfrm flipH="false" flipV="false" rot="0">
            <a:off x="3466356" y="8857869"/>
            <a:ext cx="6906781" cy="302172"/>
          </a:xfrm>
          <a:custGeom>
            <a:avLst/>
            <a:gdLst/>
            <a:ahLst/>
            <a:cxnLst/>
            <a:rect r="r" b="b" t="t" l="l"/>
            <a:pathLst>
              <a:path h="302172" w="6906781">
                <a:moveTo>
                  <a:pt x="0" y="0"/>
                </a:moveTo>
                <a:lnTo>
                  <a:pt x="6906781" y="0"/>
                </a:lnTo>
                <a:lnTo>
                  <a:pt x="6906781" y="302172"/>
                </a:lnTo>
                <a:lnTo>
                  <a:pt x="0" y="302172"/>
                </a:lnTo>
                <a:lnTo>
                  <a:pt x="0" y="0"/>
                </a:lnTo>
                <a:close/>
              </a:path>
            </a:pathLst>
          </a:custGeom>
          <a:blipFill>
            <a:blip r:embed="rId3"/>
            <a:stretch>
              <a:fillRect l="0" t="0" r="0" b="0"/>
            </a:stretch>
          </a:blipFill>
        </p:spPr>
      </p:sp>
      <p:sp>
        <p:nvSpPr>
          <p:cNvPr name="Freeform 6" id="6"/>
          <p:cNvSpPr/>
          <p:nvPr/>
        </p:nvSpPr>
        <p:spPr>
          <a:xfrm flipH="false" flipV="false" rot="0">
            <a:off x="-1466106" y="7428738"/>
            <a:ext cx="5203639" cy="2858262"/>
          </a:xfrm>
          <a:custGeom>
            <a:avLst/>
            <a:gdLst/>
            <a:ahLst/>
            <a:cxnLst/>
            <a:rect r="r" b="b" t="t" l="l"/>
            <a:pathLst>
              <a:path h="2858262" w="5203639">
                <a:moveTo>
                  <a:pt x="0" y="0"/>
                </a:moveTo>
                <a:lnTo>
                  <a:pt x="5203639" y="0"/>
                </a:lnTo>
                <a:lnTo>
                  <a:pt x="5203639" y="2858262"/>
                </a:lnTo>
                <a:lnTo>
                  <a:pt x="0" y="2858262"/>
                </a:lnTo>
                <a:lnTo>
                  <a:pt x="0" y="0"/>
                </a:lnTo>
                <a:close/>
              </a:path>
            </a:pathLst>
          </a:custGeom>
          <a:blipFill>
            <a:blip r:embed="rId4"/>
            <a:stretch>
              <a:fillRect l="-10" t="0" r="-10" b="0"/>
            </a:stretch>
          </a:blipFill>
        </p:spPr>
      </p:sp>
      <p:pic>
        <p:nvPicPr>
          <p:cNvPr name="Picture 7" id="7"/>
          <p:cNvPicPr>
            <a:picLocks noChangeAspect="true"/>
          </p:cNvPicPr>
          <p:nvPr/>
        </p:nvPicPr>
        <p:blipFill>
          <a:blip r:embed="rId5"/>
          <a:stretch>
            <a:fillRect/>
          </a:stretch>
        </p:blipFill>
        <p:spPr>
          <a:xfrm rot="0">
            <a:off x="14720133" y="3692446"/>
            <a:ext cx="2902109" cy="2902109"/>
          </a:xfrm>
          <a:prstGeom prst="rect">
            <a:avLst/>
          </a:prstGeom>
        </p:spPr>
      </p:pic>
      <p:sp>
        <p:nvSpPr>
          <p:cNvPr name="Freeform 8" id="8"/>
          <p:cNvSpPr/>
          <p:nvPr/>
        </p:nvSpPr>
        <p:spPr>
          <a:xfrm flipH="false" flipV="false" rot="0">
            <a:off x="13842373" y="600313"/>
            <a:ext cx="3416927" cy="1284765"/>
          </a:xfrm>
          <a:custGeom>
            <a:avLst/>
            <a:gdLst/>
            <a:ahLst/>
            <a:cxnLst/>
            <a:rect r="r" b="b" t="t" l="l"/>
            <a:pathLst>
              <a:path h="1284765" w="3416927">
                <a:moveTo>
                  <a:pt x="0" y="0"/>
                </a:moveTo>
                <a:lnTo>
                  <a:pt x="3416927" y="0"/>
                </a:lnTo>
                <a:lnTo>
                  <a:pt x="3416927" y="1284764"/>
                </a:lnTo>
                <a:lnTo>
                  <a:pt x="0" y="1284764"/>
                </a:lnTo>
                <a:lnTo>
                  <a:pt x="0" y="0"/>
                </a:lnTo>
                <a:close/>
              </a:path>
            </a:pathLst>
          </a:custGeom>
          <a:blipFill>
            <a:blip r:embed="rId6"/>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8041474" y="628650"/>
            <a:ext cx="9217826" cy="1050926"/>
          </a:xfrm>
          <a:prstGeom prst="rect">
            <a:avLst/>
          </a:prstGeom>
        </p:spPr>
        <p:txBody>
          <a:bodyPr anchor="t" rtlCol="false" tIns="0" lIns="0" bIns="0" rIns="0">
            <a:spAutoFit/>
          </a:bodyPr>
          <a:lstStyle/>
          <a:p>
            <a:pPr algn="r">
              <a:lnSpc>
                <a:spcPts val="8449"/>
              </a:lnSpc>
            </a:pPr>
            <a:r>
              <a:rPr lang="en-US" sz="6499" spc="1949">
                <a:solidFill>
                  <a:srgbClr val="862634"/>
                </a:solidFill>
                <a:latin typeface="League Gothic"/>
                <a:ea typeface="League Gothic"/>
                <a:cs typeface="League Gothic"/>
                <a:sym typeface="League Gothic"/>
              </a:rPr>
              <a:t>STORY</a:t>
            </a:r>
          </a:p>
        </p:txBody>
      </p:sp>
      <p:sp>
        <p:nvSpPr>
          <p:cNvPr name="AutoShape 3" id="3"/>
          <p:cNvSpPr/>
          <p:nvPr/>
        </p:nvSpPr>
        <p:spPr>
          <a:xfrm>
            <a:off x="1028700" y="1081088"/>
            <a:ext cx="13281837" cy="0"/>
          </a:xfrm>
          <a:prstGeom prst="line">
            <a:avLst/>
          </a:prstGeom>
          <a:ln cap="flat" w="19050">
            <a:solidFill>
              <a:srgbClr val="000000"/>
            </a:solidFill>
            <a:prstDash val="solid"/>
            <a:headEnd type="none" len="sm" w="sm"/>
            <a:tailEnd type="none" len="sm" w="sm"/>
          </a:ln>
        </p:spPr>
      </p:sp>
      <p:sp>
        <p:nvSpPr>
          <p:cNvPr name="AutoShape 4" id="4"/>
          <p:cNvSpPr/>
          <p:nvPr/>
        </p:nvSpPr>
        <p:spPr>
          <a:xfrm>
            <a:off x="8301543" y="9234488"/>
            <a:ext cx="8957757" cy="0"/>
          </a:xfrm>
          <a:prstGeom prst="line">
            <a:avLst/>
          </a:prstGeom>
          <a:ln cap="flat" w="19050">
            <a:solidFill>
              <a:srgbClr val="000000"/>
            </a:solidFill>
            <a:prstDash val="solid"/>
            <a:headEnd type="none" len="sm" w="sm"/>
            <a:tailEnd type="none" len="sm" w="sm"/>
          </a:ln>
        </p:spPr>
      </p:sp>
      <p:sp>
        <p:nvSpPr>
          <p:cNvPr name="Freeform 5" id="5"/>
          <p:cNvSpPr/>
          <p:nvPr/>
        </p:nvSpPr>
        <p:spPr>
          <a:xfrm flipH="false" flipV="false" rot="0">
            <a:off x="1028700" y="9045302"/>
            <a:ext cx="6906781" cy="302172"/>
          </a:xfrm>
          <a:custGeom>
            <a:avLst/>
            <a:gdLst/>
            <a:ahLst/>
            <a:cxnLst/>
            <a:rect r="r" b="b" t="t" l="l"/>
            <a:pathLst>
              <a:path h="302172" w="6906781">
                <a:moveTo>
                  <a:pt x="0" y="0"/>
                </a:moveTo>
                <a:lnTo>
                  <a:pt x="6906781" y="0"/>
                </a:lnTo>
                <a:lnTo>
                  <a:pt x="6906781" y="302171"/>
                </a:lnTo>
                <a:lnTo>
                  <a:pt x="0" y="302171"/>
                </a:lnTo>
                <a:lnTo>
                  <a:pt x="0" y="0"/>
                </a:lnTo>
                <a:close/>
              </a:path>
            </a:pathLst>
          </a:custGeom>
          <a:blipFill>
            <a:blip r:embed="rId3"/>
            <a:stretch>
              <a:fillRect l="0" t="0" r="0" b="0"/>
            </a:stretch>
          </a:blipFill>
        </p:spPr>
      </p:sp>
      <p:sp>
        <p:nvSpPr>
          <p:cNvPr name="Freeform 6" id="6"/>
          <p:cNvSpPr/>
          <p:nvPr/>
        </p:nvSpPr>
        <p:spPr>
          <a:xfrm flipH="false" flipV="false" rot="0">
            <a:off x="1198966" y="2158110"/>
            <a:ext cx="5267061" cy="5625699"/>
          </a:xfrm>
          <a:custGeom>
            <a:avLst/>
            <a:gdLst/>
            <a:ahLst/>
            <a:cxnLst/>
            <a:rect r="r" b="b" t="t" l="l"/>
            <a:pathLst>
              <a:path h="5625699" w="5267061">
                <a:moveTo>
                  <a:pt x="0" y="0"/>
                </a:moveTo>
                <a:lnTo>
                  <a:pt x="5267060" y="0"/>
                </a:lnTo>
                <a:lnTo>
                  <a:pt x="5267060" y="5625699"/>
                </a:lnTo>
                <a:lnTo>
                  <a:pt x="0" y="562569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7" id="7"/>
          <p:cNvSpPr txBox="true"/>
          <p:nvPr/>
        </p:nvSpPr>
        <p:spPr>
          <a:xfrm rot="0">
            <a:off x="9117634" y="2650026"/>
            <a:ext cx="9170366" cy="4882173"/>
          </a:xfrm>
          <a:prstGeom prst="rect">
            <a:avLst/>
          </a:prstGeom>
        </p:spPr>
        <p:txBody>
          <a:bodyPr anchor="t" rtlCol="false" tIns="0" lIns="0" bIns="0" rIns="0">
            <a:spAutoFit/>
          </a:bodyPr>
          <a:lstStyle/>
          <a:p>
            <a:pPr algn="l">
              <a:lnSpc>
                <a:spcPts val="4288"/>
              </a:lnSpc>
            </a:pPr>
            <a:r>
              <a:rPr lang="en-US" sz="2858" spc="71">
                <a:solidFill>
                  <a:srgbClr val="000000"/>
                </a:solidFill>
                <a:latin typeface="Acherus Militant Light"/>
                <a:ea typeface="Acherus Militant Light"/>
                <a:cs typeface="Acherus Militant Light"/>
                <a:sym typeface="Acherus Militant Light"/>
              </a:rPr>
              <a:t>Story:</a:t>
            </a:r>
          </a:p>
          <a:p>
            <a:pPr algn="l" marL="617253" indent="-308627" lvl="1">
              <a:lnSpc>
                <a:spcPts val="4288"/>
              </a:lnSpc>
              <a:buFont typeface="Arial"/>
              <a:buChar char="•"/>
            </a:pPr>
            <a:r>
              <a:rPr lang="en-US" sz="2858" spc="71">
                <a:solidFill>
                  <a:srgbClr val="000000"/>
                </a:solidFill>
                <a:latin typeface="Acherus Militant Light"/>
                <a:ea typeface="Acherus Militant Light"/>
                <a:cs typeface="Acherus Militant Light"/>
                <a:sym typeface="Acherus Militant Light"/>
              </a:rPr>
              <a:t>Al and Eric</a:t>
            </a:r>
          </a:p>
          <a:p>
            <a:pPr algn="l">
              <a:lnSpc>
                <a:spcPts val="4288"/>
              </a:lnSpc>
            </a:pPr>
            <a:r>
              <a:rPr lang="en-US" sz="2858" spc="71">
                <a:solidFill>
                  <a:srgbClr val="000000"/>
                </a:solidFill>
                <a:latin typeface="Acherus Militant Light"/>
                <a:ea typeface="Acherus Militant Light"/>
                <a:cs typeface="Acherus Militant Light"/>
                <a:sym typeface="Acherus Militant Light"/>
              </a:rPr>
              <a:t>Important for us as learners</a:t>
            </a:r>
          </a:p>
          <a:p>
            <a:pPr algn="l" marL="617253" indent="-308627" lvl="1">
              <a:lnSpc>
                <a:spcPts val="4288"/>
              </a:lnSpc>
              <a:buFont typeface="Arial"/>
              <a:buChar char="•"/>
            </a:pPr>
            <a:r>
              <a:rPr lang="en-US" sz="2858" spc="71">
                <a:solidFill>
                  <a:srgbClr val="000000"/>
                </a:solidFill>
                <a:latin typeface="Acherus Militant Light"/>
                <a:ea typeface="Acherus Militant Light"/>
                <a:cs typeface="Acherus Militant Light"/>
                <a:sym typeface="Acherus Militant Light"/>
              </a:rPr>
              <a:t>Gave a change to work on a long term research project</a:t>
            </a:r>
          </a:p>
          <a:p>
            <a:pPr algn="l">
              <a:lnSpc>
                <a:spcPts val="4288"/>
              </a:lnSpc>
            </a:pPr>
            <a:r>
              <a:rPr lang="en-US" sz="2858" spc="71">
                <a:solidFill>
                  <a:srgbClr val="000000"/>
                </a:solidFill>
                <a:latin typeface="Acherus Militant Light"/>
                <a:ea typeface="Acherus Militant Light"/>
                <a:cs typeface="Acherus Militant Light"/>
                <a:sym typeface="Acherus Militant Light"/>
              </a:rPr>
              <a:t>Important for the community</a:t>
            </a:r>
          </a:p>
          <a:p>
            <a:pPr algn="l" marL="617253" indent="-308627" lvl="1">
              <a:lnSpc>
                <a:spcPts val="4288"/>
              </a:lnSpc>
              <a:buFont typeface="Arial"/>
              <a:buChar char="•"/>
            </a:pPr>
            <a:r>
              <a:rPr lang="en-US" sz="2858" spc="71">
                <a:solidFill>
                  <a:srgbClr val="000000"/>
                </a:solidFill>
                <a:latin typeface="Acherus Militant Light"/>
                <a:ea typeface="Acherus Militant Light"/>
                <a:cs typeface="Acherus Militant Light"/>
                <a:sym typeface="Acherus Militant Light"/>
              </a:rPr>
              <a:t>Trails can have many impacts on the community</a:t>
            </a:r>
          </a:p>
          <a:p>
            <a:pPr algn="l">
              <a:lnSpc>
                <a:spcPts val="4288"/>
              </a:lnSpc>
            </a:pP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7316952" cy="5143500"/>
            <a:chOff x="0" y="0"/>
            <a:chExt cx="9755936" cy="6858000"/>
          </a:xfrm>
        </p:grpSpPr>
        <p:pic>
          <p:nvPicPr>
            <p:cNvPr name="Picture 3" id="3"/>
            <p:cNvPicPr>
              <a:picLocks noChangeAspect="true"/>
            </p:cNvPicPr>
            <p:nvPr/>
          </p:nvPicPr>
          <p:blipFill>
            <a:blip r:embed="rId3"/>
            <a:srcRect l="0" t="669" r="0" b="669"/>
            <a:stretch>
              <a:fillRect/>
            </a:stretch>
          </p:blipFill>
          <p:spPr>
            <a:xfrm flipH="false" flipV="false">
              <a:off x="0" y="0"/>
              <a:ext cx="9755936" cy="6858000"/>
            </a:xfrm>
            <a:prstGeom prst="rect">
              <a:avLst/>
            </a:prstGeom>
          </p:spPr>
        </p:pic>
      </p:grpSp>
      <p:grpSp>
        <p:nvGrpSpPr>
          <p:cNvPr name="Group 4" id="4"/>
          <p:cNvGrpSpPr/>
          <p:nvPr/>
        </p:nvGrpSpPr>
        <p:grpSpPr>
          <a:xfrm rot="0">
            <a:off x="0" y="5143500"/>
            <a:ext cx="7316952" cy="5143500"/>
            <a:chOff x="0" y="0"/>
            <a:chExt cx="9755936" cy="6858000"/>
          </a:xfrm>
        </p:grpSpPr>
        <p:pic>
          <p:nvPicPr>
            <p:cNvPr name="Picture 5" id="5"/>
            <p:cNvPicPr>
              <a:picLocks noChangeAspect="true"/>
            </p:cNvPicPr>
            <p:nvPr/>
          </p:nvPicPr>
          <p:blipFill>
            <a:blip r:embed="rId4"/>
            <a:srcRect l="0" t="3291" r="0" b="3291"/>
            <a:stretch>
              <a:fillRect/>
            </a:stretch>
          </p:blipFill>
          <p:spPr>
            <a:xfrm flipH="false" flipV="false">
              <a:off x="0" y="0"/>
              <a:ext cx="9755936" cy="6858000"/>
            </a:xfrm>
            <a:prstGeom prst="rect">
              <a:avLst/>
            </a:prstGeom>
          </p:spPr>
        </p:pic>
      </p:grpSp>
      <p:sp>
        <p:nvSpPr>
          <p:cNvPr name="AutoShape 6" id="6"/>
          <p:cNvSpPr/>
          <p:nvPr/>
        </p:nvSpPr>
        <p:spPr>
          <a:xfrm flipV="true">
            <a:off x="7954990" y="9186863"/>
            <a:ext cx="2031467" cy="0"/>
          </a:xfrm>
          <a:prstGeom prst="line">
            <a:avLst/>
          </a:prstGeom>
          <a:ln cap="flat" w="19050">
            <a:solidFill>
              <a:srgbClr val="000000"/>
            </a:solidFill>
            <a:prstDash val="solid"/>
            <a:headEnd type="none" len="sm" w="sm"/>
            <a:tailEnd type="none" len="sm" w="sm"/>
          </a:ln>
        </p:spPr>
      </p:sp>
      <p:sp>
        <p:nvSpPr>
          <p:cNvPr name="Freeform 7" id="7"/>
          <p:cNvSpPr/>
          <p:nvPr/>
        </p:nvSpPr>
        <p:spPr>
          <a:xfrm flipH="false" flipV="false" rot="0">
            <a:off x="10352519" y="9035777"/>
            <a:ext cx="6906781" cy="302172"/>
          </a:xfrm>
          <a:custGeom>
            <a:avLst/>
            <a:gdLst/>
            <a:ahLst/>
            <a:cxnLst/>
            <a:rect r="r" b="b" t="t" l="l"/>
            <a:pathLst>
              <a:path h="302172" w="6906781">
                <a:moveTo>
                  <a:pt x="0" y="0"/>
                </a:moveTo>
                <a:lnTo>
                  <a:pt x="6906781" y="0"/>
                </a:lnTo>
                <a:lnTo>
                  <a:pt x="6906781" y="302171"/>
                </a:lnTo>
                <a:lnTo>
                  <a:pt x="0" y="302171"/>
                </a:lnTo>
                <a:lnTo>
                  <a:pt x="0" y="0"/>
                </a:lnTo>
                <a:close/>
              </a:path>
            </a:pathLst>
          </a:custGeom>
          <a:blipFill>
            <a:blip r:embed="rId5"/>
            <a:stretch>
              <a:fillRect l="0" t="0" r="0" b="0"/>
            </a:stretch>
          </a:blipFill>
        </p:spPr>
      </p:sp>
      <p:sp>
        <p:nvSpPr>
          <p:cNvPr name="Freeform 8" id="8"/>
          <p:cNvSpPr/>
          <p:nvPr/>
        </p:nvSpPr>
        <p:spPr>
          <a:xfrm flipH="false" flipV="false" rot="0">
            <a:off x="-1846776" y="3344315"/>
            <a:ext cx="6551052" cy="3598371"/>
          </a:xfrm>
          <a:custGeom>
            <a:avLst/>
            <a:gdLst/>
            <a:ahLst/>
            <a:cxnLst/>
            <a:rect r="r" b="b" t="t" l="l"/>
            <a:pathLst>
              <a:path h="3598371" w="6551052">
                <a:moveTo>
                  <a:pt x="0" y="0"/>
                </a:moveTo>
                <a:lnTo>
                  <a:pt x="6551052" y="0"/>
                </a:lnTo>
                <a:lnTo>
                  <a:pt x="6551052" y="3598370"/>
                </a:lnTo>
                <a:lnTo>
                  <a:pt x="0" y="3598370"/>
                </a:lnTo>
                <a:lnTo>
                  <a:pt x="0" y="0"/>
                </a:lnTo>
                <a:close/>
              </a:path>
            </a:pathLst>
          </a:custGeom>
          <a:blipFill>
            <a:blip r:embed="rId6"/>
            <a:stretch>
              <a:fillRect l="-10" t="0" r="-10" b="0"/>
            </a:stretch>
          </a:blipFill>
        </p:spPr>
      </p:sp>
      <p:sp>
        <p:nvSpPr>
          <p:cNvPr name="TextBox 9" id="9"/>
          <p:cNvSpPr txBox="true"/>
          <p:nvPr/>
        </p:nvSpPr>
        <p:spPr>
          <a:xfrm rot="0">
            <a:off x="7954990" y="1227099"/>
            <a:ext cx="9304310" cy="734578"/>
          </a:xfrm>
          <a:prstGeom prst="rect">
            <a:avLst/>
          </a:prstGeom>
        </p:spPr>
        <p:txBody>
          <a:bodyPr anchor="t" rtlCol="false" tIns="0" lIns="0" bIns="0" rIns="0">
            <a:spAutoFit/>
          </a:bodyPr>
          <a:lstStyle/>
          <a:p>
            <a:pPr algn="ctr">
              <a:lnSpc>
                <a:spcPts val="5905"/>
              </a:lnSpc>
            </a:pPr>
            <a:r>
              <a:rPr lang="en-US" sz="4542" spc="1362">
                <a:solidFill>
                  <a:srgbClr val="862634"/>
                </a:solidFill>
                <a:latin typeface="League Gothic"/>
                <a:ea typeface="League Gothic"/>
                <a:cs typeface="League Gothic"/>
                <a:sym typeface="League Gothic"/>
              </a:rPr>
              <a:t>BACKGROUND/ROLE/OBJECTIVE</a:t>
            </a:r>
          </a:p>
        </p:txBody>
      </p:sp>
      <p:sp>
        <p:nvSpPr>
          <p:cNvPr name="TextBox 10" id="10"/>
          <p:cNvSpPr txBox="true"/>
          <p:nvPr/>
        </p:nvSpPr>
        <p:spPr>
          <a:xfrm rot="0">
            <a:off x="8088934" y="2226945"/>
            <a:ext cx="9170366" cy="5968023"/>
          </a:xfrm>
          <a:prstGeom prst="rect">
            <a:avLst/>
          </a:prstGeom>
        </p:spPr>
        <p:txBody>
          <a:bodyPr anchor="t" rtlCol="false" tIns="0" lIns="0" bIns="0" rIns="0">
            <a:spAutoFit/>
          </a:bodyPr>
          <a:lstStyle/>
          <a:p>
            <a:pPr algn="l" marL="617253" indent="-308627" lvl="1">
              <a:lnSpc>
                <a:spcPts val="4288"/>
              </a:lnSpc>
              <a:buFont typeface="Arial"/>
              <a:buChar char="•"/>
            </a:pPr>
            <a:r>
              <a:rPr lang="en-US" sz="2858" spc="71">
                <a:solidFill>
                  <a:srgbClr val="000000"/>
                </a:solidFill>
                <a:latin typeface="Acherus Militant Light"/>
                <a:ea typeface="Acherus Militant Light"/>
                <a:cs typeface="Acherus Militant Light"/>
                <a:sym typeface="Acherus Militant Light"/>
              </a:rPr>
              <a:t>Roles of the classes</a:t>
            </a:r>
          </a:p>
          <a:p>
            <a:pPr algn="l" marL="617253" indent="-308627" lvl="1">
              <a:lnSpc>
                <a:spcPts val="4288"/>
              </a:lnSpc>
              <a:buFont typeface="Arial"/>
              <a:buChar char="•"/>
            </a:pPr>
            <a:r>
              <a:rPr lang="en-US" sz="2858" spc="71">
                <a:solidFill>
                  <a:srgbClr val="000000"/>
                </a:solidFill>
                <a:latin typeface="Acherus Militant Light"/>
                <a:ea typeface="Acherus Militant Light"/>
                <a:cs typeface="Acherus Militant Light"/>
                <a:sym typeface="Acherus Militant Light"/>
              </a:rPr>
              <a:t>Background: To utilize Nature-specific marketing strategies and field specific notes to find the objective</a:t>
            </a:r>
          </a:p>
          <a:p>
            <a:pPr algn="l" marL="617253" indent="-308627" lvl="1">
              <a:lnSpc>
                <a:spcPts val="4288"/>
              </a:lnSpc>
              <a:buFont typeface="Arial"/>
              <a:buChar char="•"/>
            </a:pPr>
            <a:r>
              <a:rPr lang="en-US" sz="2858" spc="71">
                <a:solidFill>
                  <a:srgbClr val="000000"/>
                </a:solidFill>
                <a:latin typeface="Acherus Militant Light"/>
                <a:ea typeface="Acherus Militant Light"/>
                <a:cs typeface="Acherus Militant Light"/>
                <a:sym typeface="Acherus Militant Light"/>
              </a:rPr>
              <a:t>Objective: </a:t>
            </a:r>
          </a:p>
          <a:p>
            <a:pPr algn="l" marL="1234506" indent="-411502" lvl="2">
              <a:lnSpc>
                <a:spcPts val="4288"/>
              </a:lnSpc>
              <a:buFont typeface="Arial"/>
              <a:buChar char="⚬"/>
            </a:pPr>
            <a:r>
              <a:rPr lang="en-US" sz="2858" spc="71">
                <a:solidFill>
                  <a:srgbClr val="000000"/>
                </a:solidFill>
                <a:latin typeface="Acherus Militant Light"/>
                <a:ea typeface="Acherus Militant Light"/>
                <a:cs typeface="Acherus Militant Light"/>
                <a:sym typeface="Acherus Militant Light"/>
              </a:rPr>
              <a:t>1. Increase pedestrian use of trails by 10%.</a:t>
            </a:r>
          </a:p>
          <a:p>
            <a:pPr algn="l" marL="1234506" indent="-411502" lvl="2">
              <a:lnSpc>
                <a:spcPts val="4288"/>
              </a:lnSpc>
              <a:buFont typeface="Arial"/>
              <a:buChar char="⚬"/>
            </a:pPr>
            <a:r>
              <a:rPr lang="en-US" sz="2858" spc="71">
                <a:solidFill>
                  <a:srgbClr val="000000"/>
                </a:solidFill>
                <a:latin typeface="Acherus Militant Light"/>
                <a:ea typeface="Acherus Militant Light"/>
                <a:cs typeface="Acherus Militant Light"/>
                <a:sym typeface="Acherus Militant Light"/>
              </a:rPr>
              <a:t>2. Identify location and condition of current trail networks.</a:t>
            </a:r>
          </a:p>
          <a:p>
            <a:pPr algn="l" marL="1234506" indent="-411502" lvl="2">
              <a:lnSpc>
                <a:spcPts val="4288"/>
              </a:lnSpc>
              <a:buFont typeface="Arial"/>
              <a:buChar char="⚬"/>
            </a:pPr>
            <a:r>
              <a:rPr lang="en-US" sz="2858" spc="71">
                <a:solidFill>
                  <a:srgbClr val="000000"/>
                </a:solidFill>
                <a:latin typeface="Acherus Militant Light"/>
                <a:ea typeface="Acherus Militant Light"/>
                <a:cs typeface="Acherus Militant Light"/>
                <a:sym typeface="Acherus Militant Light"/>
              </a:rPr>
              <a:t>3. Recommend specific enhancements and trail network expansions.</a:t>
            </a:r>
          </a:p>
          <a:p>
            <a:pPr algn="l">
              <a:lnSpc>
                <a:spcPts val="4288"/>
              </a:lnSpc>
            </a:pP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6326324" y="962025"/>
            <a:ext cx="10932976" cy="1849776"/>
          </a:xfrm>
          <a:prstGeom prst="rect">
            <a:avLst/>
          </a:prstGeom>
        </p:spPr>
        <p:txBody>
          <a:bodyPr anchor="t" rtlCol="false" tIns="0" lIns="0" bIns="0" rIns="0">
            <a:spAutoFit/>
          </a:bodyPr>
          <a:lstStyle/>
          <a:p>
            <a:pPr algn="r">
              <a:lnSpc>
                <a:spcPts val="7319"/>
              </a:lnSpc>
            </a:pPr>
            <a:r>
              <a:rPr lang="en-US" sz="5630" spc="1689">
                <a:solidFill>
                  <a:srgbClr val="862634"/>
                </a:solidFill>
                <a:latin typeface="League Gothic"/>
                <a:ea typeface="League Gothic"/>
                <a:cs typeface="League Gothic"/>
                <a:sym typeface="League Gothic"/>
              </a:rPr>
              <a:t>CURRENT STATE OF TRAILS/BACKGROUND</a:t>
            </a:r>
          </a:p>
        </p:txBody>
      </p:sp>
      <p:sp>
        <p:nvSpPr>
          <p:cNvPr name="AutoShape 3" id="3"/>
          <p:cNvSpPr/>
          <p:nvPr/>
        </p:nvSpPr>
        <p:spPr>
          <a:xfrm>
            <a:off x="1028700" y="1395412"/>
            <a:ext cx="8447636" cy="0"/>
          </a:xfrm>
          <a:prstGeom prst="line">
            <a:avLst/>
          </a:prstGeom>
          <a:ln cap="flat" w="19050">
            <a:solidFill>
              <a:srgbClr val="000000"/>
            </a:solidFill>
            <a:prstDash val="solid"/>
            <a:headEnd type="none" len="sm" w="sm"/>
            <a:tailEnd type="none" len="sm" w="sm"/>
          </a:ln>
        </p:spPr>
      </p:sp>
      <p:sp>
        <p:nvSpPr>
          <p:cNvPr name="AutoShape 4" id="4"/>
          <p:cNvSpPr/>
          <p:nvPr/>
        </p:nvSpPr>
        <p:spPr>
          <a:xfrm>
            <a:off x="8301543" y="9234488"/>
            <a:ext cx="8957757" cy="0"/>
          </a:xfrm>
          <a:prstGeom prst="line">
            <a:avLst/>
          </a:prstGeom>
          <a:ln cap="flat" w="19050">
            <a:solidFill>
              <a:srgbClr val="000000"/>
            </a:solidFill>
            <a:prstDash val="solid"/>
            <a:headEnd type="none" len="sm" w="sm"/>
            <a:tailEnd type="none" len="sm" w="sm"/>
          </a:ln>
        </p:spPr>
      </p:sp>
      <p:sp>
        <p:nvSpPr>
          <p:cNvPr name="Freeform 5" id="5"/>
          <p:cNvSpPr/>
          <p:nvPr/>
        </p:nvSpPr>
        <p:spPr>
          <a:xfrm flipH="false" flipV="false" rot="0">
            <a:off x="1028700" y="9045302"/>
            <a:ext cx="6906781" cy="302172"/>
          </a:xfrm>
          <a:custGeom>
            <a:avLst/>
            <a:gdLst/>
            <a:ahLst/>
            <a:cxnLst/>
            <a:rect r="r" b="b" t="t" l="l"/>
            <a:pathLst>
              <a:path h="302172" w="6906781">
                <a:moveTo>
                  <a:pt x="0" y="0"/>
                </a:moveTo>
                <a:lnTo>
                  <a:pt x="6906781" y="0"/>
                </a:lnTo>
                <a:lnTo>
                  <a:pt x="6906781" y="302171"/>
                </a:lnTo>
                <a:lnTo>
                  <a:pt x="0" y="302171"/>
                </a:lnTo>
                <a:lnTo>
                  <a:pt x="0" y="0"/>
                </a:lnTo>
                <a:close/>
              </a:path>
            </a:pathLst>
          </a:custGeom>
          <a:blipFill>
            <a:blip r:embed="rId3"/>
            <a:stretch>
              <a:fillRect l="0" t="0" r="0" b="0"/>
            </a:stretch>
          </a:blipFill>
        </p:spPr>
      </p:sp>
      <p:sp>
        <p:nvSpPr>
          <p:cNvPr name="Freeform 6" id="6"/>
          <p:cNvSpPr/>
          <p:nvPr/>
        </p:nvSpPr>
        <p:spPr>
          <a:xfrm flipH="false" flipV="false" rot="0">
            <a:off x="0" y="22837"/>
            <a:ext cx="7935481" cy="10264163"/>
          </a:xfrm>
          <a:custGeom>
            <a:avLst/>
            <a:gdLst/>
            <a:ahLst/>
            <a:cxnLst/>
            <a:rect r="r" b="b" t="t" l="l"/>
            <a:pathLst>
              <a:path h="10264163" w="7935481">
                <a:moveTo>
                  <a:pt x="0" y="0"/>
                </a:moveTo>
                <a:lnTo>
                  <a:pt x="7935481" y="0"/>
                </a:lnTo>
                <a:lnTo>
                  <a:pt x="7935481" y="10264163"/>
                </a:lnTo>
                <a:lnTo>
                  <a:pt x="0" y="10264163"/>
                </a:lnTo>
                <a:lnTo>
                  <a:pt x="0" y="0"/>
                </a:lnTo>
                <a:close/>
              </a:path>
            </a:pathLst>
          </a:custGeom>
          <a:blipFill>
            <a:blip r:embed="rId4"/>
            <a:stretch>
              <a:fillRect l="0" t="0" r="0" b="0"/>
            </a:stretch>
          </a:blipFill>
        </p:spPr>
      </p:sp>
      <p:sp>
        <p:nvSpPr>
          <p:cNvPr name="TextBox 7" id="7"/>
          <p:cNvSpPr txBox="true"/>
          <p:nvPr/>
        </p:nvSpPr>
        <p:spPr>
          <a:xfrm rot="0">
            <a:off x="8746940" y="3286186"/>
            <a:ext cx="9170366" cy="5491102"/>
          </a:xfrm>
          <a:prstGeom prst="rect">
            <a:avLst/>
          </a:prstGeom>
        </p:spPr>
        <p:txBody>
          <a:bodyPr anchor="t" rtlCol="false" tIns="0" lIns="0" bIns="0" rIns="0">
            <a:spAutoFit/>
          </a:bodyPr>
          <a:lstStyle/>
          <a:p>
            <a:pPr algn="l" marL="552485" indent="-276242" lvl="1">
              <a:lnSpc>
                <a:spcPts val="3633"/>
              </a:lnSpc>
              <a:buFont typeface="Arial"/>
              <a:buChar char="•"/>
            </a:pPr>
            <a:r>
              <a:rPr lang="en-US" sz="2558" spc="63">
                <a:solidFill>
                  <a:srgbClr val="000000"/>
                </a:solidFill>
                <a:latin typeface="Acherus Militant Light"/>
                <a:ea typeface="Acherus Militant Light"/>
                <a:cs typeface="Acherus Militant Light"/>
                <a:sym typeface="Acherus Militant Light"/>
              </a:rPr>
              <a:t>Existing Networks are unconnected in many areas</a:t>
            </a:r>
          </a:p>
          <a:p>
            <a:pPr algn="l">
              <a:lnSpc>
                <a:spcPts val="3633"/>
              </a:lnSpc>
            </a:pPr>
          </a:p>
          <a:p>
            <a:pPr algn="l" marL="552485" indent="-276242" lvl="1">
              <a:lnSpc>
                <a:spcPts val="3633"/>
              </a:lnSpc>
              <a:buFont typeface="Arial"/>
              <a:buChar char="•"/>
            </a:pPr>
            <a:r>
              <a:rPr lang="en-US" sz="2558" spc="63">
                <a:solidFill>
                  <a:srgbClr val="000000"/>
                </a:solidFill>
                <a:latin typeface="Acherus Militant Light"/>
                <a:ea typeface="Acherus Militant Light"/>
                <a:cs typeface="Acherus Militant Light"/>
                <a:sym typeface="Acherus Militant Light"/>
              </a:rPr>
              <a:t>Kreutzberg, Aunt Poly’s Pond, Bob's Pond, Red River Natural History Area, and Castle Park are nature-oriented</a:t>
            </a:r>
          </a:p>
          <a:p>
            <a:pPr algn="l">
              <a:lnSpc>
                <a:spcPts val="3633"/>
              </a:lnSpc>
            </a:pPr>
          </a:p>
          <a:p>
            <a:pPr algn="l" marL="552485" indent="-276242" lvl="1">
              <a:lnSpc>
                <a:spcPts val="3633"/>
              </a:lnSpc>
              <a:buFont typeface="Arial"/>
              <a:buChar char="•"/>
            </a:pPr>
            <a:r>
              <a:rPr lang="en-US" sz="2558" spc="63">
                <a:solidFill>
                  <a:srgbClr val="000000"/>
                </a:solidFill>
                <a:latin typeface="Acherus Militant Light"/>
                <a:ea typeface="Acherus Militant Light"/>
                <a:cs typeface="Acherus Militant Light"/>
                <a:sym typeface="Acherus Militant Light"/>
              </a:rPr>
              <a:t>Oakdale Cemetery is the middle ground between nature and mobility-friendly</a:t>
            </a:r>
          </a:p>
          <a:p>
            <a:pPr algn="l">
              <a:lnSpc>
                <a:spcPts val="3633"/>
              </a:lnSpc>
            </a:pPr>
          </a:p>
          <a:p>
            <a:pPr algn="l" marL="552485" indent="-276242" lvl="1">
              <a:lnSpc>
                <a:spcPts val="3633"/>
              </a:lnSpc>
              <a:buFont typeface="Arial"/>
              <a:buChar char="•"/>
            </a:pPr>
            <a:r>
              <a:rPr lang="en-US" sz="2558" spc="63">
                <a:solidFill>
                  <a:srgbClr val="000000"/>
                </a:solidFill>
                <a:latin typeface="Acherus Militant Light"/>
                <a:ea typeface="Acherus Militant Light"/>
                <a:cs typeface="Acherus Militant Light"/>
                <a:sym typeface="Acherus Militant Light"/>
              </a:rPr>
              <a:t>Veterans Military Memorial Loop and Fisher Trail are popular foot and bike trails </a:t>
            </a:r>
          </a:p>
          <a:p>
            <a:pPr algn="l">
              <a:lnSpc>
                <a:spcPts val="3633"/>
              </a:lnSpc>
            </a:pPr>
          </a:p>
        </p:txBody>
      </p:sp>
      <p:pic>
        <p:nvPicPr>
          <p:cNvPr name="Picture 8" id="8"/>
          <p:cNvPicPr>
            <a:picLocks noChangeAspect="true"/>
          </p:cNvPicPr>
          <p:nvPr/>
        </p:nvPicPr>
        <p:blipFill>
          <a:blip r:embed="rId5"/>
          <a:stretch>
            <a:fillRect/>
          </a:stretch>
        </p:blipFill>
        <p:spPr>
          <a:xfrm rot="0">
            <a:off x="15598692" y="7780603"/>
            <a:ext cx="2529397" cy="2529397"/>
          </a:xfrm>
          <a:prstGeom prst="rect">
            <a:avLst/>
          </a:prstGeom>
        </p:spPr>
      </p:pic>
      <p:sp>
        <p:nvSpPr>
          <p:cNvPr name="TextBox 9" id="9"/>
          <p:cNvSpPr txBox="true"/>
          <p:nvPr/>
        </p:nvSpPr>
        <p:spPr>
          <a:xfrm rot="0">
            <a:off x="8267251" y="9261748"/>
            <a:ext cx="7322146" cy="688974"/>
          </a:xfrm>
          <a:prstGeom prst="rect">
            <a:avLst/>
          </a:prstGeom>
        </p:spPr>
        <p:txBody>
          <a:bodyPr anchor="t" rtlCol="false" tIns="0" lIns="0" bIns="0" rIns="0">
            <a:spAutoFit/>
          </a:bodyPr>
          <a:lstStyle/>
          <a:p>
            <a:pPr algn="ctr">
              <a:lnSpc>
                <a:spcPts val="5600"/>
              </a:lnSpc>
            </a:pPr>
            <a:r>
              <a:rPr lang="en-US" sz="4000" b="true">
                <a:solidFill>
                  <a:srgbClr val="862634"/>
                </a:solidFill>
                <a:latin typeface="Canva Sans Bold"/>
                <a:ea typeface="Canva Sans Bold"/>
                <a:cs typeface="Canva Sans Bold"/>
                <a:sym typeface="Canva Sans Bold"/>
              </a:rPr>
              <a:t>Scan for map of existing trails</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flipV="true">
            <a:off x="1028700" y="1028700"/>
            <a:ext cx="7836195" cy="23812"/>
          </a:xfrm>
          <a:prstGeom prst="line">
            <a:avLst/>
          </a:prstGeom>
          <a:ln cap="flat" w="19050">
            <a:solidFill>
              <a:srgbClr val="000000"/>
            </a:solidFill>
            <a:prstDash val="solid"/>
            <a:headEnd type="none" len="sm" w="sm"/>
            <a:tailEnd type="none" len="sm" w="sm"/>
          </a:ln>
        </p:spPr>
      </p:sp>
      <p:sp>
        <p:nvSpPr>
          <p:cNvPr name="AutoShape 3" id="3"/>
          <p:cNvSpPr/>
          <p:nvPr/>
        </p:nvSpPr>
        <p:spPr>
          <a:xfrm>
            <a:off x="8301543" y="9258300"/>
            <a:ext cx="8957757" cy="0"/>
          </a:xfrm>
          <a:prstGeom prst="line">
            <a:avLst/>
          </a:prstGeom>
          <a:ln cap="flat" w="19050">
            <a:solidFill>
              <a:srgbClr val="000000"/>
            </a:solidFill>
            <a:prstDash val="solid"/>
            <a:headEnd type="none" len="sm" w="sm"/>
            <a:tailEnd type="none" len="sm" w="sm"/>
          </a:ln>
        </p:spPr>
      </p:sp>
      <p:sp>
        <p:nvSpPr>
          <p:cNvPr name="Freeform 4" id="4"/>
          <p:cNvSpPr/>
          <p:nvPr/>
        </p:nvSpPr>
        <p:spPr>
          <a:xfrm flipH="false" flipV="false" rot="0">
            <a:off x="1028700" y="9107214"/>
            <a:ext cx="6906781" cy="302172"/>
          </a:xfrm>
          <a:custGeom>
            <a:avLst/>
            <a:gdLst/>
            <a:ahLst/>
            <a:cxnLst/>
            <a:rect r="r" b="b" t="t" l="l"/>
            <a:pathLst>
              <a:path h="302172" w="6906781">
                <a:moveTo>
                  <a:pt x="0" y="0"/>
                </a:moveTo>
                <a:lnTo>
                  <a:pt x="6906781" y="0"/>
                </a:lnTo>
                <a:lnTo>
                  <a:pt x="6906781" y="302172"/>
                </a:lnTo>
                <a:lnTo>
                  <a:pt x="0" y="302172"/>
                </a:lnTo>
                <a:lnTo>
                  <a:pt x="0" y="0"/>
                </a:lnTo>
                <a:close/>
              </a:path>
            </a:pathLst>
          </a:custGeom>
          <a:blipFill>
            <a:blip r:embed="rId3"/>
            <a:stretch>
              <a:fillRect l="0" t="0" r="0" b="0"/>
            </a:stretch>
          </a:blipFill>
        </p:spPr>
      </p:sp>
      <p:grpSp>
        <p:nvGrpSpPr>
          <p:cNvPr name="Group 5" id="5"/>
          <p:cNvGrpSpPr/>
          <p:nvPr/>
        </p:nvGrpSpPr>
        <p:grpSpPr>
          <a:xfrm rot="0">
            <a:off x="3104307" y="5044934"/>
            <a:ext cx="3086100" cy="1795616"/>
            <a:chOff x="0" y="0"/>
            <a:chExt cx="812800" cy="472919"/>
          </a:xfrm>
        </p:grpSpPr>
        <p:sp>
          <p:nvSpPr>
            <p:cNvPr name="Freeform 6" id="6"/>
            <p:cNvSpPr/>
            <p:nvPr/>
          </p:nvSpPr>
          <p:spPr>
            <a:xfrm flipH="false" flipV="false" rot="0">
              <a:off x="0" y="0"/>
              <a:ext cx="812800" cy="472919"/>
            </a:xfrm>
            <a:custGeom>
              <a:avLst/>
              <a:gdLst/>
              <a:ahLst/>
              <a:cxnLst/>
              <a:rect r="r" b="b" t="t" l="l"/>
              <a:pathLst>
                <a:path h="472919" w="812800">
                  <a:moveTo>
                    <a:pt x="0" y="0"/>
                  </a:moveTo>
                  <a:lnTo>
                    <a:pt x="812800" y="0"/>
                  </a:lnTo>
                  <a:lnTo>
                    <a:pt x="812800" y="472919"/>
                  </a:lnTo>
                  <a:lnTo>
                    <a:pt x="0" y="472919"/>
                  </a:lnTo>
                  <a:close/>
                </a:path>
              </a:pathLst>
            </a:custGeom>
            <a:solidFill>
              <a:srgbClr val="000000"/>
            </a:solidFill>
          </p:spPr>
        </p:sp>
        <p:sp>
          <p:nvSpPr>
            <p:cNvPr name="TextBox 7" id="7"/>
            <p:cNvSpPr txBox="true"/>
            <p:nvPr/>
          </p:nvSpPr>
          <p:spPr>
            <a:xfrm>
              <a:off x="0" y="-76200"/>
              <a:ext cx="812800" cy="549119"/>
            </a:xfrm>
            <a:prstGeom prst="rect">
              <a:avLst/>
            </a:prstGeom>
          </p:spPr>
          <p:txBody>
            <a:bodyPr anchor="ctr" rtlCol="false" tIns="50800" lIns="50800" bIns="50800" rIns="50800"/>
            <a:lstStyle/>
            <a:p>
              <a:pPr algn="ctr">
                <a:lnSpc>
                  <a:spcPts val="3640"/>
                </a:lnSpc>
              </a:pPr>
            </a:p>
          </p:txBody>
        </p:sp>
      </p:grpSp>
      <p:sp>
        <p:nvSpPr>
          <p:cNvPr name="TextBox 8" id="8"/>
          <p:cNvSpPr txBox="true"/>
          <p:nvPr/>
        </p:nvSpPr>
        <p:spPr>
          <a:xfrm rot="0">
            <a:off x="9395318" y="456302"/>
            <a:ext cx="7226129" cy="1007110"/>
          </a:xfrm>
          <a:prstGeom prst="rect">
            <a:avLst/>
          </a:prstGeom>
        </p:spPr>
        <p:txBody>
          <a:bodyPr anchor="t" rtlCol="false" tIns="0" lIns="0" bIns="0" rIns="0">
            <a:spAutoFit/>
          </a:bodyPr>
          <a:lstStyle/>
          <a:p>
            <a:pPr algn="just">
              <a:lnSpc>
                <a:spcPts val="8059"/>
              </a:lnSpc>
            </a:pPr>
            <a:r>
              <a:rPr lang="en-US" sz="6199" spc="1859">
                <a:solidFill>
                  <a:srgbClr val="862634"/>
                </a:solidFill>
                <a:latin typeface="League Gothic"/>
                <a:ea typeface="League Gothic"/>
                <a:cs typeface="League Gothic"/>
                <a:sym typeface="League Gothic"/>
              </a:rPr>
              <a:t>PROJECT DESIGN</a:t>
            </a:r>
          </a:p>
        </p:txBody>
      </p:sp>
      <p:grpSp>
        <p:nvGrpSpPr>
          <p:cNvPr name="Group 9" id="9"/>
          <p:cNvGrpSpPr/>
          <p:nvPr/>
        </p:nvGrpSpPr>
        <p:grpSpPr>
          <a:xfrm rot="0">
            <a:off x="11867307" y="5044934"/>
            <a:ext cx="3086100" cy="1795616"/>
            <a:chOff x="0" y="0"/>
            <a:chExt cx="812800" cy="472919"/>
          </a:xfrm>
        </p:grpSpPr>
        <p:sp>
          <p:nvSpPr>
            <p:cNvPr name="Freeform 10" id="10"/>
            <p:cNvSpPr/>
            <p:nvPr/>
          </p:nvSpPr>
          <p:spPr>
            <a:xfrm flipH="false" flipV="false" rot="0">
              <a:off x="0" y="0"/>
              <a:ext cx="812800" cy="472919"/>
            </a:xfrm>
            <a:custGeom>
              <a:avLst/>
              <a:gdLst/>
              <a:ahLst/>
              <a:cxnLst/>
              <a:rect r="r" b="b" t="t" l="l"/>
              <a:pathLst>
                <a:path h="472919" w="812800">
                  <a:moveTo>
                    <a:pt x="0" y="0"/>
                  </a:moveTo>
                  <a:lnTo>
                    <a:pt x="812800" y="0"/>
                  </a:lnTo>
                  <a:lnTo>
                    <a:pt x="812800" y="472919"/>
                  </a:lnTo>
                  <a:lnTo>
                    <a:pt x="0" y="472919"/>
                  </a:lnTo>
                  <a:close/>
                </a:path>
              </a:pathLst>
            </a:custGeom>
            <a:solidFill>
              <a:srgbClr val="000000"/>
            </a:solidFill>
          </p:spPr>
        </p:sp>
        <p:sp>
          <p:nvSpPr>
            <p:cNvPr name="TextBox 11" id="11"/>
            <p:cNvSpPr txBox="true"/>
            <p:nvPr/>
          </p:nvSpPr>
          <p:spPr>
            <a:xfrm>
              <a:off x="0" y="-76200"/>
              <a:ext cx="812800" cy="549119"/>
            </a:xfrm>
            <a:prstGeom prst="rect">
              <a:avLst/>
            </a:prstGeom>
          </p:spPr>
          <p:txBody>
            <a:bodyPr anchor="ctr" rtlCol="false" tIns="50800" lIns="50800" bIns="50800" rIns="50800"/>
            <a:lstStyle/>
            <a:p>
              <a:pPr algn="ctr">
                <a:lnSpc>
                  <a:spcPts val="3640"/>
                </a:lnSpc>
              </a:pPr>
            </a:p>
          </p:txBody>
        </p:sp>
      </p:grpSp>
      <p:grpSp>
        <p:nvGrpSpPr>
          <p:cNvPr name="Group 12" id="12"/>
          <p:cNvGrpSpPr/>
          <p:nvPr/>
        </p:nvGrpSpPr>
        <p:grpSpPr>
          <a:xfrm rot="0">
            <a:off x="7485807" y="7137165"/>
            <a:ext cx="3086100" cy="1795616"/>
            <a:chOff x="0" y="0"/>
            <a:chExt cx="812800" cy="472919"/>
          </a:xfrm>
        </p:grpSpPr>
        <p:sp>
          <p:nvSpPr>
            <p:cNvPr name="Freeform 13" id="13"/>
            <p:cNvSpPr/>
            <p:nvPr/>
          </p:nvSpPr>
          <p:spPr>
            <a:xfrm flipH="false" flipV="false" rot="0">
              <a:off x="0" y="0"/>
              <a:ext cx="812800" cy="472919"/>
            </a:xfrm>
            <a:custGeom>
              <a:avLst/>
              <a:gdLst/>
              <a:ahLst/>
              <a:cxnLst/>
              <a:rect r="r" b="b" t="t" l="l"/>
              <a:pathLst>
                <a:path h="472919" w="812800">
                  <a:moveTo>
                    <a:pt x="0" y="0"/>
                  </a:moveTo>
                  <a:lnTo>
                    <a:pt x="812800" y="0"/>
                  </a:lnTo>
                  <a:lnTo>
                    <a:pt x="812800" y="472919"/>
                  </a:lnTo>
                  <a:lnTo>
                    <a:pt x="0" y="472919"/>
                  </a:lnTo>
                  <a:close/>
                </a:path>
              </a:pathLst>
            </a:custGeom>
            <a:solidFill>
              <a:srgbClr val="000000"/>
            </a:solidFill>
          </p:spPr>
        </p:sp>
        <p:sp>
          <p:nvSpPr>
            <p:cNvPr name="TextBox 14" id="14"/>
            <p:cNvSpPr txBox="true"/>
            <p:nvPr/>
          </p:nvSpPr>
          <p:spPr>
            <a:xfrm>
              <a:off x="0" y="-76200"/>
              <a:ext cx="812800" cy="549119"/>
            </a:xfrm>
            <a:prstGeom prst="rect">
              <a:avLst/>
            </a:prstGeom>
          </p:spPr>
          <p:txBody>
            <a:bodyPr anchor="ctr" rtlCol="false" tIns="50800" lIns="50800" bIns="50800" rIns="50800"/>
            <a:lstStyle/>
            <a:p>
              <a:pPr algn="ctr">
                <a:lnSpc>
                  <a:spcPts val="3640"/>
                </a:lnSpc>
              </a:pPr>
            </a:p>
          </p:txBody>
        </p:sp>
      </p:grpSp>
      <p:grpSp>
        <p:nvGrpSpPr>
          <p:cNvPr name="Group 15" id="15"/>
          <p:cNvGrpSpPr/>
          <p:nvPr/>
        </p:nvGrpSpPr>
        <p:grpSpPr>
          <a:xfrm rot="0">
            <a:off x="7485807" y="5044934"/>
            <a:ext cx="3086100" cy="1795616"/>
            <a:chOff x="0" y="0"/>
            <a:chExt cx="812800" cy="472919"/>
          </a:xfrm>
        </p:grpSpPr>
        <p:sp>
          <p:nvSpPr>
            <p:cNvPr name="Freeform 16" id="16"/>
            <p:cNvSpPr/>
            <p:nvPr/>
          </p:nvSpPr>
          <p:spPr>
            <a:xfrm flipH="false" flipV="false" rot="0">
              <a:off x="0" y="0"/>
              <a:ext cx="812800" cy="472919"/>
            </a:xfrm>
            <a:custGeom>
              <a:avLst/>
              <a:gdLst/>
              <a:ahLst/>
              <a:cxnLst/>
              <a:rect r="r" b="b" t="t" l="l"/>
              <a:pathLst>
                <a:path h="472919" w="812800">
                  <a:moveTo>
                    <a:pt x="0" y="0"/>
                  </a:moveTo>
                  <a:lnTo>
                    <a:pt x="812800" y="0"/>
                  </a:lnTo>
                  <a:lnTo>
                    <a:pt x="812800" y="472919"/>
                  </a:lnTo>
                  <a:lnTo>
                    <a:pt x="0" y="472919"/>
                  </a:lnTo>
                  <a:close/>
                </a:path>
              </a:pathLst>
            </a:custGeom>
            <a:solidFill>
              <a:srgbClr val="000000"/>
            </a:solidFill>
          </p:spPr>
        </p:sp>
        <p:sp>
          <p:nvSpPr>
            <p:cNvPr name="TextBox 17" id="17"/>
            <p:cNvSpPr txBox="true"/>
            <p:nvPr/>
          </p:nvSpPr>
          <p:spPr>
            <a:xfrm>
              <a:off x="0" y="-76200"/>
              <a:ext cx="812800" cy="549119"/>
            </a:xfrm>
            <a:prstGeom prst="rect">
              <a:avLst/>
            </a:prstGeom>
          </p:spPr>
          <p:txBody>
            <a:bodyPr anchor="ctr" rtlCol="false" tIns="50800" lIns="50800" bIns="50800" rIns="50800"/>
            <a:lstStyle/>
            <a:p>
              <a:pPr algn="ctr">
                <a:lnSpc>
                  <a:spcPts val="3640"/>
                </a:lnSpc>
              </a:pPr>
            </a:p>
          </p:txBody>
        </p:sp>
      </p:grpSp>
      <p:grpSp>
        <p:nvGrpSpPr>
          <p:cNvPr name="Group 18" id="18"/>
          <p:cNvGrpSpPr/>
          <p:nvPr/>
        </p:nvGrpSpPr>
        <p:grpSpPr>
          <a:xfrm rot="0">
            <a:off x="7485807" y="2480414"/>
            <a:ext cx="3086100" cy="1795616"/>
            <a:chOff x="0" y="0"/>
            <a:chExt cx="812800" cy="472919"/>
          </a:xfrm>
        </p:grpSpPr>
        <p:sp>
          <p:nvSpPr>
            <p:cNvPr name="Freeform 19" id="19"/>
            <p:cNvSpPr/>
            <p:nvPr/>
          </p:nvSpPr>
          <p:spPr>
            <a:xfrm flipH="false" flipV="false" rot="0">
              <a:off x="0" y="0"/>
              <a:ext cx="812800" cy="472919"/>
            </a:xfrm>
            <a:custGeom>
              <a:avLst/>
              <a:gdLst/>
              <a:ahLst/>
              <a:cxnLst/>
              <a:rect r="r" b="b" t="t" l="l"/>
              <a:pathLst>
                <a:path h="472919" w="812800">
                  <a:moveTo>
                    <a:pt x="0" y="0"/>
                  </a:moveTo>
                  <a:lnTo>
                    <a:pt x="812800" y="0"/>
                  </a:lnTo>
                  <a:lnTo>
                    <a:pt x="812800" y="472919"/>
                  </a:lnTo>
                  <a:lnTo>
                    <a:pt x="0" y="472919"/>
                  </a:lnTo>
                  <a:close/>
                </a:path>
              </a:pathLst>
            </a:custGeom>
            <a:solidFill>
              <a:srgbClr val="000000"/>
            </a:solidFill>
          </p:spPr>
        </p:sp>
        <p:sp>
          <p:nvSpPr>
            <p:cNvPr name="TextBox 20" id="20"/>
            <p:cNvSpPr txBox="true"/>
            <p:nvPr/>
          </p:nvSpPr>
          <p:spPr>
            <a:xfrm>
              <a:off x="0" y="-76200"/>
              <a:ext cx="812800" cy="549119"/>
            </a:xfrm>
            <a:prstGeom prst="rect">
              <a:avLst/>
            </a:prstGeom>
          </p:spPr>
          <p:txBody>
            <a:bodyPr anchor="ctr" rtlCol="false" tIns="50800" lIns="50800" bIns="50800" rIns="50800"/>
            <a:lstStyle/>
            <a:p>
              <a:pPr algn="ctr">
                <a:lnSpc>
                  <a:spcPts val="3640"/>
                </a:lnSpc>
              </a:pPr>
            </a:p>
          </p:txBody>
        </p:sp>
      </p:grpSp>
      <p:sp>
        <p:nvSpPr>
          <p:cNvPr name="AutoShape 21" id="21"/>
          <p:cNvSpPr/>
          <p:nvPr/>
        </p:nvSpPr>
        <p:spPr>
          <a:xfrm>
            <a:off x="6189102" y="5942742"/>
            <a:ext cx="1296705" cy="0"/>
          </a:xfrm>
          <a:prstGeom prst="line">
            <a:avLst/>
          </a:prstGeom>
          <a:ln cap="flat" w="161925">
            <a:solidFill>
              <a:srgbClr val="000000"/>
            </a:solidFill>
            <a:prstDash val="solid"/>
            <a:headEnd type="none" len="sm" w="sm"/>
            <a:tailEnd type="arrow" len="sm" w="med"/>
          </a:ln>
        </p:spPr>
      </p:sp>
      <p:sp>
        <p:nvSpPr>
          <p:cNvPr name="AutoShape 22" id="22"/>
          <p:cNvSpPr/>
          <p:nvPr/>
        </p:nvSpPr>
        <p:spPr>
          <a:xfrm flipV="true">
            <a:off x="10400307" y="5942742"/>
            <a:ext cx="1467000" cy="670"/>
          </a:xfrm>
          <a:prstGeom prst="line">
            <a:avLst/>
          </a:prstGeom>
          <a:ln cap="flat" w="161925">
            <a:solidFill>
              <a:srgbClr val="000000"/>
            </a:solidFill>
            <a:prstDash val="solid"/>
            <a:headEnd type="none" len="sm" w="sm"/>
            <a:tailEnd type="arrow" len="sm" w="med"/>
          </a:ln>
        </p:spPr>
      </p:sp>
      <p:sp>
        <p:nvSpPr>
          <p:cNvPr name="AutoShape 23" id="23"/>
          <p:cNvSpPr/>
          <p:nvPr/>
        </p:nvSpPr>
        <p:spPr>
          <a:xfrm>
            <a:off x="5822742" y="6572402"/>
            <a:ext cx="1663065" cy="564763"/>
          </a:xfrm>
          <a:prstGeom prst="line">
            <a:avLst/>
          </a:prstGeom>
          <a:ln cap="flat" w="161925">
            <a:solidFill>
              <a:srgbClr val="000000"/>
            </a:solidFill>
            <a:prstDash val="solid"/>
            <a:headEnd type="none" len="sm" w="sm"/>
            <a:tailEnd type="arrow" len="sm" w="med"/>
          </a:ln>
        </p:spPr>
      </p:sp>
      <p:sp>
        <p:nvSpPr>
          <p:cNvPr name="AutoShape 24" id="24"/>
          <p:cNvSpPr/>
          <p:nvPr/>
        </p:nvSpPr>
        <p:spPr>
          <a:xfrm>
            <a:off x="10255004" y="3959128"/>
            <a:ext cx="1612302" cy="1085805"/>
          </a:xfrm>
          <a:prstGeom prst="line">
            <a:avLst/>
          </a:prstGeom>
          <a:ln cap="flat" w="161925">
            <a:solidFill>
              <a:srgbClr val="000000"/>
            </a:solidFill>
            <a:prstDash val="solid"/>
            <a:headEnd type="none" len="sm" w="sm"/>
            <a:tailEnd type="arrow" len="sm" w="med"/>
          </a:ln>
        </p:spPr>
      </p:sp>
      <p:sp>
        <p:nvSpPr>
          <p:cNvPr name="AutoShape 25" id="25"/>
          <p:cNvSpPr/>
          <p:nvPr/>
        </p:nvSpPr>
        <p:spPr>
          <a:xfrm flipV="true">
            <a:off x="10328136" y="6840550"/>
            <a:ext cx="1539171" cy="540386"/>
          </a:xfrm>
          <a:prstGeom prst="line">
            <a:avLst/>
          </a:prstGeom>
          <a:ln cap="flat" w="161925">
            <a:solidFill>
              <a:srgbClr val="000000"/>
            </a:solidFill>
            <a:prstDash val="solid"/>
            <a:headEnd type="none" len="sm" w="sm"/>
            <a:tailEnd type="arrow" len="sm" w="med"/>
          </a:ln>
        </p:spPr>
      </p:sp>
      <p:sp>
        <p:nvSpPr>
          <p:cNvPr name="AutoShape 26" id="26"/>
          <p:cNvSpPr/>
          <p:nvPr/>
        </p:nvSpPr>
        <p:spPr>
          <a:xfrm flipV="true">
            <a:off x="5971013" y="4276030"/>
            <a:ext cx="1514794" cy="969307"/>
          </a:xfrm>
          <a:prstGeom prst="line">
            <a:avLst/>
          </a:prstGeom>
          <a:ln cap="flat" w="161925">
            <a:solidFill>
              <a:srgbClr val="000000"/>
            </a:solidFill>
            <a:prstDash val="solid"/>
            <a:headEnd type="none" len="sm" w="sm"/>
            <a:tailEnd type="arrow" len="sm" w="med"/>
          </a:ln>
        </p:spPr>
      </p:sp>
      <p:sp>
        <p:nvSpPr>
          <p:cNvPr name="AutoShape 27" id="27"/>
          <p:cNvSpPr/>
          <p:nvPr/>
        </p:nvSpPr>
        <p:spPr>
          <a:xfrm flipH="true">
            <a:off x="4647357" y="5044934"/>
            <a:ext cx="8763000" cy="0"/>
          </a:xfrm>
          <a:prstGeom prst="line">
            <a:avLst/>
          </a:prstGeom>
          <a:ln cap="flat" w="161925">
            <a:solidFill>
              <a:srgbClr val="000000"/>
            </a:solidFill>
            <a:prstDash val="solid"/>
            <a:headEnd type="none" len="sm" w="sm"/>
            <a:tailEnd type="arrow" len="sm" w="med"/>
          </a:ln>
        </p:spPr>
      </p:sp>
      <p:sp>
        <p:nvSpPr>
          <p:cNvPr name="TextBox 28" id="28"/>
          <p:cNvSpPr txBox="true"/>
          <p:nvPr/>
        </p:nvSpPr>
        <p:spPr>
          <a:xfrm rot="0">
            <a:off x="3471972" y="5429194"/>
            <a:ext cx="2350770" cy="879475"/>
          </a:xfrm>
          <a:prstGeom prst="rect">
            <a:avLst/>
          </a:prstGeom>
        </p:spPr>
        <p:txBody>
          <a:bodyPr anchor="t" rtlCol="false" tIns="0" lIns="0" bIns="0" rIns="0">
            <a:spAutoFit/>
          </a:bodyPr>
          <a:lstStyle/>
          <a:p>
            <a:pPr algn="ctr">
              <a:lnSpc>
                <a:spcPts val="3500"/>
              </a:lnSpc>
            </a:pPr>
            <a:r>
              <a:rPr lang="en-US" sz="2500" spc="125">
                <a:solidFill>
                  <a:srgbClr val="FFFFFF"/>
                </a:solidFill>
                <a:latin typeface="Acherus Militant Light"/>
                <a:ea typeface="Acherus Militant Light"/>
                <a:cs typeface="Acherus Militant Light"/>
                <a:sym typeface="Acherus Militant Light"/>
              </a:rPr>
              <a:t>NEEDS </a:t>
            </a:r>
          </a:p>
          <a:p>
            <a:pPr algn="ctr">
              <a:lnSpc>
                <a:spcPts val="3500"/>
              </a:lnSpc>
              <a:spcBef>
                <a:spcPct val="0"/>
              </a:spcBef>
            </a:pPr>
            <a:r>
              <a:rPr lang="en-US" sz="2500" spc="125">
                <a:solidFill>
                  <a:srgbClr val="FFFFFF"/>
                </a:solidFill>
                <a:latin typeface="Acherus Militant Light"/>
                <a:ea typeface="Acherus Militant Light"/>
                <a:cs typeface="Acherus Militant Light"/>
                <a:sym typeface="Acherus Militant Light"/>
              </a:rPr>
              <a:t>ASSESSMENT</a:t>
            </a:r>
          </a:p>
        </p:txBody>
      </p:sp>
      <p:sp>
        <p:nvSpPr>
          <p:cNvPr name="TextBox 29" id="29"/>
          <p:cNvSpPr txBox="true"/>
          <p:nvPr/>
        </p:nvSpPr>
        <p:spPr>
          <a:xfrm rot="0">
            <a:off x="6875677" y="2877842"/>
            <a:ext cx="4270574" cy="924560"/>
          </a:xfrm>
          <a:prstGeom prst="rect">
            <a:avLst/>
          </a:prstGeom>
        </p:spPr>
        <p:txBody>
          <a:bodyPr anchor="t" rtlCol="false" tIns="0" lIns="0" bIns="0" rIns="0">
            <a:spAutoFit/>
          </a:bodyPr>
          <a:lstStyle/>
          <a:p>
            <a:pPr algn="ctr">
              <a:lnSpc>
                <a:spcPts val="3640"/>
              </a:lnSpc>
              <a:spcBef>
                <a:spcPct val="0"/>
              </a:spcBef>
            </a:pPr>
            <a:r>
              <a:rPr lang="en-US" sz="2600" spc="130">
                <a:solidFill>
                  <a:srgbClr val="FFFFFF"/>
                </a:solidFill>
                <a:latin typeface="Acherus Militant Light"/>
                <a:ea typeface="Acherus Militant Light"/>
                <a:cs typeface="Acherus Militant Light"/>
                <a:sym typeface="Acherus Militant Light"/>
              </a:rPr>
              <a:t>SECONDARY</a:t>
            </a:r>
          </a:p>
          <a:p>
            <a:pPr algn="ctr">
              <a:lnSpc>
                <a:spcPts val="3640"/>
              </a:lnSpc>
              <a:spcBef>
                <a:spcPct val="0"/>
              </a:spcBef>
            </a:pPr>
            <a:r>
              <a:rPr lang="en-US" sz="2600" spc="130">
                <a:solidFill>
                  <a:srgbClr val="FFFFFF"/>
                </a:solidFill>
                <a:latin typeface="Acherus Militant Light"/>
                <a:ea typeface="Acherus Militant Light"/>
                <a:cs typeface="Acherus Militant Light"/>
                <a:sym typeface="Acherus Militant Light"/>
              </a:rPr>
              <a:t>RESEARCH</a:t>
            </a:r>
          </a:p>
        </p:txBody>
      </p:sp>
      <p:sp>
        <p:nvSpPr>
          <p:cNvPr name="TextBox 30" id="30"/>
          <p:cNvSpPr txBox="true"/>
          <p:nvPr/>
        </p:nvSpPr>
        <p:spPr>
          <a:xfrm rot="0">
            <a:off x="11275070" y="5694306"/>
            <a:ext cx="4270574" cy="358775"/>
          </a:xfrm>
          <a:prstGeom prst="rect">
            <a:avLst/>
          </a:prstGeom>
        </p:spPr>
        <p:txBody>
          <a:bodyPr anchor="t" rtlCol="false" tIns="0" lIns="0" bIns="0" rIns="0">
            <a:spAutoFit/>
          </a:bodyPr>
          <a:lstStyle/>
          <a:p>
            <a:pPr algn="ctr">
              <a:lnSpc>
                <a:spcPts val="2800"/>
              </a:lnSpc>
              <a:spcBef>
                <a:spcPct val="0"/>
              </a:spcBef>
            </a:pPr>
            <a:r>
              <a:rPr lang="en-US" sz="2000" spc="100">
                <a:solidFill>
                  <a:srgbClr val="FFFFFF"/>
                </a:solidFill>
                <a:latin typeface="Acherus Militant Light"/>
                <a:ea typeface="Acherus Militant Light"/>
                <a:cs typeface="Acherus Militant Light"/>
                <a:sym typeface="Acherus Militant Light"/>
              </a:rPr>
              <a:t>RECCOMMENDATION</a:t>
            </a:r>
          </a:p>
        </p:txBody>
      </p:sp>
      <p:sp>
        <p:nvSpPr>
          <p:cNvPr name="TextBox 31" id="31"/>
          <p:cNvSpPr txBox="true"/>
          <p:nvPr/>
        </p:nvSpPr>
        <p:spPr>
          <a:xfrm rot="0">
            <a:off x="6893570" y="7797110"/>
            <a:ext cx="4270574" cy="467360"/>
          </a:xfrm>
          <a:prstGeom prst="rect">
            <a:avLst/>
          </a:prstGeom>
        </p:spPr>
        <p:txBody>
          <a:bodyPr anchor="t" rtlCol="false" tIns="0" lIns="0" bIns="0" rIns="0">
            <a:spAutoFit/>
          </a:bodyPr>
          <a:lstStyle/>
          <a:p>
            <a:pPr algn="ctr">
              <a:lnSpc>
                <a:spcPts val="3640"/>
              </a:lnSpc>
              <a:spcBef>
                <a:spcPct val="0"/>
              </a:spcBef>
            </a:pPr>
            <a:r>
              <a:rPr lang="en-US" sz="2600" spc="130">
                <a:solidFill>
                  <a:srgbClr val="FFFFFF"/>
                </a:solidFill>
                <a:latin typeface="Acherus Militant Light"/>
                <a:ea typeface="Acherus Militant Light"/>
                <a:cs typeface="Acherus Militant Light"/>
                <a:sym typeface="Acherus Militant Light"/>
              </a:rPr>
              <a:t>FIELD ANALYSIS</a:t>
            </a:r>
          </a:p>
        </p:txBody>
      </p:sp>
      <p:sp>
        <p:nvSpPr>
          <p:cNvPr name="TextBox 32" id="32"/>
          <p:cNvSpPr txBox="true"/>
          <p:nvPr/>
        </p:nvSpPr>
        <p:spPr>
          <a:xfrm rot="0">
            <a:off x="6893570" y="5670962"/>
            <a:ext cx="4270574" cy="467360"/>
          </a:xfrm>
          <a:prstGeom prst="rect">
            <a:avLst/>
          </a:prstGeom>
        </p:spPr>
        <p:txBody>
          <a:bodyPr anchor="t" rtlCol="false" tIns="0" lIns="0" bIns="0" rIns="0">
            <a:spAutoFit/>
          </a:bodyPr>
          <a:lstStyle/>
          <a:p>
            <a:pPr algn="ctr">
              <a:lnSpc>
                <a:spcPts val="3640"/>
              </a:lnSpc>
              <a:spcBef>
                <a:spcPct val="0"/>
              </a:spcBef>
            </a:pPr>
            <a:r>
              <a:rPr lang="en-US" sz="2600" spc="130">
                <a:solidFill>
                  <a:srgbClr val="FFFFFF"/>
                </a:solidFill>
                <a:latin typeface="Acherus Militant Light"/>
                <a:ea typeface="Acherus Militant Light"/>
                <a:cs typeface="Acherus Militant Light"/>
                <a:sym typeface="Acherus Militant Light"/>
              </a:rPr>
              <a:t>SURVEY</a:t>
            </a:r>
          </a:p>
        </p:txBody>
      </p:sp>
      <p:sp>
        <p:nvSpPr>
          <p:cNvPr name="AutoShape 33" id="33"/>
          <p:cNvSpPr/>
          <p:nvPr/>
        </p:nvSpPr>
        <p:spPr>
          <a:xfrm>
            <a:off x="9010963" y="4145782"/>
            <a:ext cx="35787" cy="895920"/>
          </a:xfrm>
          <a:prstGeom prst="line">
            <a:avLst/>
          </a:prstGeom>
          <a:ln cap="flat" w="161925">
            <a:solidFill>
              <a:srgbClr val="000000"/>
            </a:solidFill>
            <a:prstDash val="solid"/>
            <a:headEnd type="none" len="sm" w="sm"/>
            <a:tailEnd type="arrow" len="sm" w="med"/>
          </a:ln>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4200386" y="1283788"/>
            <a:ext cx="9887229" cy="1351055"/>
          </a:xfrm>
          <a:prstGeom prst="rect">
            <a:avLst/>
          </a:prstGeom>
        </p:spPr>
        <p:txBody>
          <a:bodyPr anchor="t" rtlCol="false" tIns="0" lIns="0" bIns="0" rIns="0">
            <a:spAutoFit/>
          </a:bodyPr>
          <a:lstStyle/>
          <a:p>
            <a:pPr algn="ctr">
              <a:lnSpc>
                <a:spcPts val="10878"/>
              </a:lnSpc>
            </a:pPr>
            <a:r>
              <a:rPr lang="en-US" sz="8367" spc="2510">
                <a:solidFill>
                  <a:srgbClr val="862634"/>
                </a:solidFill>
                <a:latin typeface="League Gothic"/>
                <a:ea typeface="League Gothic"/>
                <a:cs typeface="League Gothic"/>
                <a:sym typeface="League Gothic"/>
              </a:rPr>
              <a:t>WHAT IS PESTEL?</a:t>
            </a:r>
          </a:p>
        </p:txBody>
      </p:sp>
      <p:sp>
        <p:nvSpPr>
          <p:cNvPr name="AutoShape 3" id="3"/>
          <p:cNvSpPr/>
          <p:nvPr/>
        </p:nvSpPr>
        <p:spPr>
          <a:xfrm>
            <a:off x="1028700" y="1987890"/>
            <a:ext cx="2865771" cy="0"/>
          </a:xfrm>
          <a:prstGeom prst="line">
            <a:avLst/>
          </a:prstGeom>
          <a:ln cap="flat" w="19050">
            <a:solidFill>
              <a:srgbClr val="000000"/>
            </a:solidFill>
            <a:prstDash val="solid"/>
            <a:headEnd type="none" len="sm" w="sm"/>
            <a:tailEnd type="none" len="sm" w="sm"/>
          </a:ln>
        </p:spPr>
      </p:sp>
      <p:sp>
        <p:nvSpPr>
          <p:cNvPr name="AutoShape 4" id="4"/>
          <p:cNvSpPr/>
          <p:nvPr/>
        </p:nvSpPr>
        <p:spPr>
          <a:xfrm>
            <a:off x="8301543" y="9234488"/>
            <a:ext cx="8957757" cy="0"/>
          </a:xfrm>
          <a:prstGeom prst="line">
            <a:avLst/>
          </a:prstGeom>
          <a:ln cap="flat" w="19050">
            <a:solidFill>
              <a:srgbClr val="000000"/>
            </a:solidFill>
            <a:prstDash val="solid"/>
            <a:headEnd type="none" len="sm" w="sm"/>
            <a:tailEnd type="none" len="sm" w="sm"/>
          </a:ln>
        </p:spPr>
      </p:sp>
      <p:sp>
        <p:nvSpPr>
          <p:cNvPr name="Freeform 5" id="5"/>
          <p:cNvSpPr/>
          <p:nvPr/>
        </p:nvSpPr>
        <p:spPr>
          <a:xfrm flipH="false" flipV="false" rot="0">
            <a:off x="1028700" y="9045302"/>
            <a:ext cx="6906781" cy="302172"/>
          </a:xfrm>
          <a:custGeom>
            <a:avLst/>
            <a:gdLst/>
            <a:ahLst/>
            <a:cxnLst/>
            <a:rect r="r" b="b" t="t" l="l"/>
            <a:pathLst>
              <a:path h="302172" w="6906781">
                <a:moveTo>
                  <a:pt x="0" y="0"/>
                </a:moveTo>
                <a:lnTo>
                  <a:pt x="6906781" y="0"/>
                </a:lnTo>
                <a:lnTo>
                  <a:pt x="6906781" y="302171"/>
                </a:lnTo>
                <a:lnTo>
                  <a:pt x="0" y="302171"/>
                </a:lnTo>
                <a:lnTo>
                  <a:pt x="0" y="0"/>
                </a:lnTo>
                <a:close/>
              </a:path>
            </a:pathLst>
          </a:custGeom>
          <a:blipFill>
            <a:blip r:embed="rId3"/>
            <a:stretch>
              <a:fillRect l="0" t="0" r="0" b="0"/>
            </a:stretch>
          </a:blipFill>
        </p:spPr>
      </p:sp>
      <p:sp>
        <p:nvSpPr>
          <p:cNvPr name="AutoShape 6" id="6"/>
          <p:cNvSpPr/>
          <p:nvPr/>
        </p:nvSpPr>
        <p:spPr>
          <a:xfrm>
            <a:off x="14393529" y="1978365"/>
            <a:ext cx="2865771" cy="0"/>
          </a:xfrm>
          <a:prstGeom prst="line">
            <a:avLst/>
          </a:prstGeom>
          <a:ln cap="flat" w="19050">
            <a:solidFill>
              <a:srgbClr val="000000"/>
            </a:solidFill>
            <a:prstDash val="solid"/>
            <a:headEnd type="none" len="sm" w="sm"/>
            <a:tailEnd type="none" len="sm" w="sm"/>
          </a:ln>
        </p:spPr>
      </p:sp>
      <p:sp>
        <p:nvSpPr>
          <p:cNvPr name="TextBox 7" id="7"/>
          <p:cNvSpPr txBox="true"/>
          <p:nvPr/>
        </p:nvSpPr>
        <p:spPr>
          <a:xfrm rot="0">
            <a:off x="7551192" y="2530067"/>
            <a:ext cx="3185617" cy="5794375"/>
          </a:xfrm>
          <a:prstGeom prst="rect">
            <a:avLst/>
          </a:prstGeom>
        </p:spPr>
        <p:txBody>
          <a:bodyPr anchor="t" rtlCol="false" tIns="0" lIns="0" bIns="0" rIns="0">
            <a:spAutoFit/>
          </a:bodyPr>
          <a:lstStyle/>
          <a:p>
            <a:pPr algn="l">
              <a:lnSpc>
                <a:spcPts val="7699"/>
              </a:lnSpc>
              <a:spcBef>
                <a:spcPct val="0"/>
              </a:spcBef>
            </a:pPr>
            <a:r>
              <a:rPr lang="en-US" sz="5499" spc="274">
                <a:solidFill>
                  <a:srgbClr val="862634"/>
                </a:solidFill>
                <a:latin typeface="League Gothic"/>
                <a:ea typeface="League Gothic"/>
                <a:cs typeface="League Gothic"/>
                <a:sym typeface="League Gothic"/>
              </a:rPr>
              <a:t>Political</a:t>
            </a:r>
          </a:p>
          <a:p>
            <a:pPr algn="l">
              <a:lnSpc>
                <a:spcPts val="7699"/>
              </a:lnSpc>
              <a:spcBef>
                <a:spcPct val="0"/>
              </a:spcBef>
            </a:pPr>
            <a:r>
              <a:rPr lang="en-US" sz="5499" spc="274">
                <a:solidFill>
                  <a:srgbClr val="862634"/>
                </a:solidFill>
                <a:latin typeface="League Gothic"/>
                <a:ea typeface="League Gothic"/>
                <a:cs typeface="League Gothic"/>
                <a:sym typeface="League Gothic"/>
              </a:rPr>
              <a:t>Economical</a:t>
            </a:r>
          </a:p>
          <a:p>
            <a:pPr algn="l">
              <a:lnSpc>
                <a:spcPts val="7699"/>
              </a:lnSpc>
              <a:spcBef>
                <a:spcPct val="0"/>
              </a:spcBef>
            </a:pPr>
            <a:r>
              <a:rPr lang="en-US" sz="5499" spc="274">
                <a:solidFill>
                  <a:srgbClr val="862634"/>
                </a:solidFill>
                <a:latin typeface="League Gothic"/>
                <a:ea typeface="League Gothic"/>
                <a:cs typeface="League Gothic"/>
                <a:sym typeface="League Gothic"/>
              </a:rPr>
              <a:t>Social</a:t>
            </a:r>
          </a:p>
          <a:p>
            <a:pPr algn="l">
              <a:lnSpc>
                <a:spcPts val="7699"/>
              </a:lnSpc>
              <a:spcBef>
                <a:spcPct val="0"/>
              </a:spcBef>
            </a:pPr>
            <a:r>
              <a:rPr lang="en-US" sz="5499" spc="274">
                <a:solidFill>
                  <a:srgbClr val="862634"/>
                </a:solidFill>
                <a:latin typeface="League Gothic"/>
                <a:ea typeface="League Gothic"/>
                <a:cs typeface="League Gothic"/>
                <a:sym typeface="League Gothic"/>
              </a:rPr>
              <a:t>Technological</a:t>
            </a:r>
          </a:p>
          <a:p>
            <a:pPr algn="l">
              <a:lnSpc>
                <a:spcPts val="7699"/>
              </a:lnSpc>
              <a:spcBef>
                <a:spcPct val="0"/>
              </a:spcBef>
            </a:pPr>
            <a:r>
              <a:rPr lang="en-US" sz="5499" spc="274">
                <a:solidFill>
                  <a:srgbClr val="862634"/>
                </a:solidFill>
                <a:latin typeface="League Gothic"/>
                <a:ea typeface="League Gothic"/>
                <a:cs typeface="League Gothic"/>
                <a:sym typeface="League Gothic"/>
              </a:rPr>
              <a:t>Environmental</a:t>
            </a:r>
          </a:p>
          <a:p>
            <a:pPr algn="l">
              <a:lnSpc>
                <a:spcPts val="7699"/>
              </a:lnSpc>
              <a:spcBef>
                <a:spcPct val="0"/>
              </a:spcBef>
            </a:pPr>
            <a:r>
              <a:rPr lang="en-US" sz="5499" spc="274">
                <a:solidFill>
                  <a:srgbClr val="862634"/>
                </a:solidFill>
                <a:latin typeface="League Gothic"/>
                <a:ea typeface="League Gothic"/>
                <a:cs typeface="League Gothic"/>
                <a:sym typeface="League Gothic"/>
              </a:rPr>
              <a:t>Legal</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1188759" y="2594223"/>
            <a:ext cx="780717" cy="390359"/>
            <a:chOff x="0" y="0"/>
            <a:chExt cx="1016000" cy="508000"/>
          </a:xfrm>
        </p:grpSpPr>
        <p:sp>
          <p:nvSpPr>
            <p:cNvPr name="Freeform 3" id="3"/>
            <p:cNvSpPr/>
            <p:nvPr/>
          </p:nvSpPr>
          <p:spPr>
            <a:xfrm flipH="false" flipV="false" rot="0">
              <a:off x="0" y="49530"/>
              <a:ext cx="1016000" cy="408940"/>
            </a:xfrm>
            <a:custGeom>
              <a:avLst/>
              <a:gdLst/>
              <a:ahLst/>
              <a:cxnLst/>
              <a:rect r="r" b="b" t="t" l="l"/>
              <a:pathLst>
                <a:path h="408940" w="1016000">
                  <a:moveTo>
                    <a:pt x="810260" y="0"/>
                  </a:moveTo>
                  <a:cubicBezTo>
                    <a:pt x="709930" y="0"/>
                    <a:pt x="627380" y="72390"/>
                    <a:pt x="608330" y="166370"/>
                  </a:cubicBezTo>
                  <a:lnTo>
                    <a:pt x="0" y="166370"/>
                  </a:lnTo>
                  <a:lnTo>
                    <a:pt x="0" y="242570"/>
                  </a:lnTo>
                  <a:lnTo>
                    <a:pt x="609600" y="242570"/>
                  </a:lnTo>
                  <a:cubicBezTo>
                    <a:pt x="627380" y="337820"/>
                    <a:pt x="711200" y="408940"/>
                    <a:pt x="811530" y="408940"/>
                  </a:cubicBezTo>
                  <a:cubicBezTo>
                    <a:pt x="924560" y="408940"/>
                    <a:pt x="1016000" y="317500"/>
                    <a:pt x="1016000" y="204470"/>
                  </a:cubicBezTo>
                  <a:cubicBezTo>
                    <a:pt x="1016000" y="91440"/>
                    <a:pt x="924560" y="0"/>
                    <a:pt x="810260" y="0"/>
                  </a:cubicBezTo>
                  <a:close/>
                </a:path>
              </a:pathLst>
            </a:custGeom>
            <a:solidFill>
              <a:srgbClr val="000000"/>
            </a:solidFill>
          </p:spPr>
        </p:sp>
      </p:grpSp>
      <p:grpSp>
        <p:nvGrpSpPr>
          <p:cNvPr name="Group 4" id="4"/>
          <p:cNvGrpSpPr/>
          <p:nvPr/>
        </p:nvGrpSpPr>
        <p:grpSpPr>
          <a:xfrm rot="-5400000">
            <a:off x="6630833" y="2594223"/>
            <a:ext cx="780717" cy="390359"/>
            <a:chOff x="0" y="0"/>
            <a:chExt cx="1016000" cy="508000"/>
          </a:xfrm>
        </p:grpSpPr>
        <p:sp>
          <p:nvSpPr>
            <p:cNvPr name="Freeform 5" id="5"/>
            <p:cNvSpPr/>
            <p:nvPr/>
          </p:nvSpPr>
          <p:spPr>
            <a:xfrm flipH="false" flipV="false" rot="0">
              <a:off x="0" y="49530"/>
              <a:ext cx="1016000" cy="408940"/>
            </a:xfrm>
            <a:custGeom>
              <a:avLst/>
              <a:gdLst/>
              <a:ahLst/>
              <a:cxnLst/>
              <a:rect r="r" b="b" t="t" l="l"/>
              <a:pathLst>
                <a:path h="408940" w="1016000">
                  <a:moveTo>
                    <a:pt x="810260" y="0"/>
                  </a:moveTo>
                  <a:cubicBezTo>
                    <a:pt x="709930" y="0"/>
                    <a:pt x="627380" y="72390"/>
                    <a:pt x="608330" y="166370"/>
                  </a:cubicBezTo>
                  <a:lnTo>
                    <a:pt x="0" y="166370"/>
                  </a:lnTo>
                  <a:lnTo>
                    <a:pt x="0" y="242570"/>
                  </a:lnTo>
                  <a:lnTo>
                    <a:pt x="609600" y="242570"/>
                  </a:lnTo>
                  <a:cubicBezTo>
                    <a:pt x="627380" y="337820"/>
                    <a:pt x="711200" y="408940"/>
                    <a:pt x="811530" y="408940"/>
                  </a:cubicBezTo>
                  <a:cubicBezTo>
                    <a:pt x="924560" y="408940"/>
                    <a:pt x="1016000" y="317500"/>
                    <a:pt x="1016000" y="204470"/>
                  </a:cubicBezTo>
                  <a:cubicBezTo>
                    <a:pt x="1016000" y="91440"/>
                    <a:pt x="924560" y="0"/>
                    <a:pt x="810260" y="0"/>
                  </a:cubicBezTo>
                  <a:close/>
                </a:path>
              </a:pathLst>
            </a:custGeom>
            <a:solidFill>
              <a:srgbClr val="000000"/>
            </a:solidFill>
          </p:spPr>
        </p:sp>
      </p:grpSp>
      <p:grpSp>
        <p:nvGrpSpPr>
          <p:cNvPr name="Group 6" id="6"/>
          <p:cNvGrpSpPr/>
          <p:nvPr/>
        </p:nvGrpSpPr>
        <p:grpSpPr>
          <a:xfrm rot="-5400000">
            <a:off x="12680687" y="2595024"/>
            <a:ext cx="780717" cy="390359"/>
            <a:chOff x="0" y="0"/>
            <a:chExt cx="1016000" cy="508000"/>
          </a:xfrm>
        </p:grpSpPr>
        <p:sp>
          <p:nvSpPr>
            <p:cNvPr name="Freeform 7" id="7"/>
            <p:cNvSpPr/>
            <p:nvPr/>
          </p:nvSpPr>
          <p:spPr>
            <a:xfrm flipH="false" flipV="false" rot="0">
              <a:off x="0" y="49530"/>
              <a:ext cx="1016000" cy="408940"/>
            </a:xfrm>
            <a:custGeom>
              <a:avLst/>
              <a:gdLst/>
              <a:ahLst/>
              <a:cxnLst/>
              <a:rect r="r" b="b" t="t" l="l"/>
              <a:pathLst>
                <a:path h="408940" w="1016000">
                  <a:moveTo>
                    <a:pt x="810260" y="0"/>
                  </a:moveTo>
                  <a:cubicBezTo>
                    <a:pt x="709930" y="0"/>
                    <a:pt x="627380" y="72390"/>
                    <a:pt x="608330" y="166370"/>
                  </a:cubicBezTo>
                  <a:lnTo>
                    <a:pt x="0" y="166370"/>
                  </a:lnTo>
                  <a:lnTo>
                    <a:pt x="0" y="242570"/>
                  </a:lnTo>
                  <a:lnTo>
                    <a:pt x="609600" y="242570"/>
                  </a:lnTo>
                  <a:cubicBezTo>
                    <a:pt x="627380" y="337820"/>
                    <a:pt x="711200" y="408940"/>
                    <a:pt x="811530" y="408940"/>
                  </a:cubicBezTo>
                  <a:cubicBezTo>
                    <a:pt x="924560" y="408940"/>
                    <a:pt x="1016000" y="317500"/>
                    <a:pt x="1016000" y="204470"/>
                  </a:cubicBezTo>
                  <a:cubicBezTo>
                    <a:pt x="1016000" y="91440"/>
                    <a:pt x="924560" y="0"/>
                    <a:pt x="810260" y="0"/>
                  </a:cubicBezTo>
                  <a:close/>
                </a:path>
              </a:pathLst>
            </a:custGeom>
            <a:solidFill>
              <a:srgbClr val="000000"/>
            </a:solidFill>
          </p:spPr>
        </p:sp>
      </p:grpSp>
      <p:sp>
        <p:nvSpPr>
          <p:cNvPr name="AutoShape 8" id="8"/>
          <p:cNvSpPr/>
          <p:nvPr/>
        </p:nvSpPr>
        <p:spPr>
          <a:xfrm flipV="true">
            <a:off x="12035676" y="1439545"/>
            <a:ext cx="5193236" cy="0"/>
          </a:xfrm>
          <a:prstGeom prst="line">
            <a:avLst/>
          </a:prstGeom>
          <a:ln cap="flat" w="19050">
            <a:solidFill>
              <a:srgbClr val="000000"/>
            </a:solidFill>
            <a:prstDash val="solid"/>
            <a:headEnd type="none" len="sm" w="sm"/>
            <a:tailEnd type="none" len="sm" w="sm"/>
          </a:ln>
        </p:spPr>
      </p:sp>
      <p:grpSp>
        <p:nvGrpSpPr>
          <p:cNvPr name="Group 9" id="9"/>
          <p:cNvGrpSpPr/>
          <p:nvPr/>
        </p:nvGrpSpPr>
        <p:grpSpPr>
          <a:xfrm rot="0">
            <a:off x="1059088" y="3467114"/>
            <a:ext cx="16169824" cy="4839034"/>
            <a:chOff x="0" y="0"/>
            <a:chExt cx="21559765" cy="6452046"/>
          </a:xfrm>
        </p:grpSpPr>
        <p:grpSp>
          <p:nvGrpSpPr>
            <p:cNvPr name="Group 10" id="10"/>
            <p:cNvGrpSpPr/>
            <p:nvPr/>
          </p:nvGrpSpPr>
          <p:grpSpPr>
            <a:xfrm rot="0">
              <a:off x="7405306" y="0"/>
              <a:ext cx="6749153" cy="6452046"/>
              <a:chOff x="0" y="0"/>
              <a:chExt cx="1333166" cy="1274478"/>
            </a:xfrm>
          </p:grpSpPr>
          <p:sp>
            <p:nvSpPr>
              <p:cNvPr name="Freeform 11" id="11"/>
              <p:cNvSpPr/>
              <p:nvPr/>
            </p:nvSpPr>
            <p:spPr>
              <a:xfrm flipH="false" flipV="false" rot="0">
                <a:off x="0" y="0"/>
                <a:ext cx="1333166" cy="1274478"/>
              </a:xfrm>
              <a:custGeom>
                <a:avLst/>
                <a:gdLst/>
                <a:ahLst/>
                <a:cxnLst/>
                <a:rect r="r" b="b" t="t" l="l"/>
                <a:pathLst>
                  <a:path h="1274478" w="1333166">
                    <a:moveTo>
                      <a:pt x="0" y="0"/>
                    </a:moveTo>
                    <a:lnTo>
                      <a:pt x="1333166" y="0"/>
                    </a:lnTo>
                    <a:lnTo>
                      <a:pt x="1333166" y="1274478"/>
                    </a:lnTo>
                    <a:lnTo>
                      <a:pt x="0" y="1274478"/>
                    </a:lnTo>
                    <a:close/>
                  </a:path>
                </a:pathLst>
              </a:custGeom>
              <a:solidFill>
                <a:srgbClr val="862634">
                  <a:alpha val="19608"/>
                </a:srgbClr>
              </a:solidFill>
            </p:spPr>
          </p:sp>
          <p:sp>
            <p:nvSpPr>
              <p:cNvPr name="TextBox 12" id="12"/>
              <p:cNvSpPr txBox="true"/>
              <p:nvPr/>
            </p:nvSpPr>
            <p:spPr>
              <a:xfrm>
                <a:off x="0" y="-323850"/>
                <a:ext cx="1333166" cy="1598328"/>
              </a:xfrm>
              <a:prstGeom prst="rect">
                <a:avLst/>
              </a:prstGeom>
            </p:spPr>
            <p:txBody>
              <a:bodyPr anchor="ctr" rtlCol="false" tIns="50800" lIns="50800" bIns="50800" rIns="50800"/>
              <a:lstStyle/>
              <a:p>
                <a:pPr algn="ctr">
                  <a:lnSpc>
                    <a:spcPts val="6000"/>
                  </a:lnSpc>
                </a:pPr>
              </a:p>
            </p:txBody>
          </p:sp>
        </p:grpSp>
        <p:grpSp>
          <p:nvGrpSpPr>
            <p:cNvPr name="Group 13" id="13"/>
            <p:cNvGrpSpPr/>
            <p:nvPr/>
          </p:nvGrpSpPr>
          <p:grpSpPr>
            <a:xfrm rot="0">
              <a:off x="0" y="0"/>
              <a:ext cx="6749153" cy="6452046"/>
              <a:chOff x="0" y="0"/>
              <a:chExt cx="1333166" cy="1274478"/>
            </a:xfrm>
          </p:grpSpPr>
          <p:sp>
            <p:nvSpPr>
              <p:cNvPr name="Freeform 14" id="14"/>
              <p:cNvSpPr/>
              <p:nvPr/>
            </p:nvSpPr>
            <p:spPr>
              <a:xfrm flipH="false" flipV="false" rot="0">
                <a:off x="0" y="0"/>
                <a:ext cx="1333166" cy="1274478"/>
              </a:xfrm>
              <a:custGeom>
                <a:avLst/>
                <a:gdLst/>
                <a:ahLst/>
                <a:cxnLst/>
                <a:rect r="r" b="b" t="t" l="l"/>
                <a:pathLst>
                  <a:path h="1274478" w="1333166">
                    <a:moveTo>
                      <a:pt x="0" y="0"/>
                    </a:moveTo>
                    <a:lnTo>
                      <a:pt x="1333166" y="0"/>
                    </a:lnTo>
                    <a:lnTo>
                      <a:pt x="1333166" y="1274478"/>
                    </a:lnTo>
                    <a:lnTo>
                      <a:pt x="0" y="1274478"/>
                    </a:lnTo>
                    <a:close/>
                  </a:path>
                </a:pathLst>
              </a:custGeom>
              <a:solidFill>
                <a:srgbClr val="862634">
                  <a:alpha val="19608"/>
                </a:srgbClr>
              </a:solidFill>
            </p:spPr>
          </p:sp>
          <p:sp>
            <p:nvSpPr>
              <p:cNvPr name="TextBox 15" id="15"/>
              <p:cNvSpPr txBox="true"/>
              <p:nvPr/>
            </p:nvSpPr>
            <p:spPr>
              <a:xfrm>
                <a:off x="0" y="-323850"/>
                <a:ext cx="1333166" cy="1598328"/>
              </a:xfrm>
              <a:prstGeom prst="rect">
                <a:avLst/>
              </a:prstGeom>
            </p:spPr>
            <p:txBody>
              <a:bodyPr anchor="ctr" rtlCol="false" tIns="50800" lIns="50800" bIns="50800" rIns="50800"/>
              <a:lstStyle/>
              <a:p>
                <a:pPr algn="ctr">
                  <a:lnSpc>
                    <a:spcPts val="6000"/>
                  </a:lnSpc>
                </a:pPr>
              </a:p>
            </p:txBody>
          </p:sp>
        </p:grpSp>
        <p:grpSp>
          <p:nvGrpSpPr>
            <p:cNvPr name="Group 16" id="16"/>
            <p:cNvGrpSpPr/>
            <p:nvPr/>
          </p:nvGrpSpPr>
          <p:grpSpPr>
            <a:xfrm rot="0">
              <a:off x="14810612" y="0"/>
              <a:ext cx="6749153" cy="6452046"/>
              <a:chOff x="0" y="0"/>
              <a:chExt cx="1333166" cy="1274478"/>
            </a:xfrm>
          </p:grpSpPr>
          <p:sp>
            <p:nvSpPr>
              <p:cNvPr name="Freeform 17" id="17"/>
              <p:cNvSpPr/>
              <p:nvPr/>
            </p:nvSpPr>
            <p:spPr>
              <a:xfrm flipH="false" flipV="false" rot="0">
                <a:off x="0" y="0"/>
                <a:ext cx="1333166" cy="1274478"/>
              </a:xfrm>
              <a:custGeom>
                <a:avLst/>
                <a:gdLst/>
                <a:ahLst/>
                <a:cxnLst/>
                <a:rect r="r" b="b" t="t" l="l"/>
                <a:pathLst>
                  <a:path h="1274478" w="1333166">
                    <a:moveTo>
                      <a:pt x="0" y="0"/>
                    </a:moveTo>
                    <a:lnTo>
                      <a:pt x="1333166" y="0"/>
                    </a:lnTo>
                    <a:lnTo>
                      <a:pt x="1333166" y="1274478"/>
                    </a:lnTo>
                    <a:lnTo>
                      <a:pt x="0" y="1274478"/>
                    </a:lnTo>
                    <a:close/>
                  </a:path>
                </a:pathLst>
              </a:custGeom>
              <a:solidFill>
                <a:srgbClr val="862634">
                  <a:alpha val="19608"/>
                </a:srgbClr>
              </a:solidFill>
            </p:spPr>
          </p:sp>
          <p:sp>
            <p:nvSpPr>
              <p:cNvPr name="TextBox 18" id="18"/>
              <p:cNvSpPr txBox="true"/>
              <p:nvPr/>
            </p:nvSpPr>
            <p:spPr>
              <a:xfrm>
                <a:off x="0" y="-323850"/>
                <a:ext cx="1333166" cy="1598328"/>
              </a:xfrm>
              <a:prstGeom prst="rect">
                <a:avLst/>
              </a:prstGeom>
            </p:spPr>
            <p:txBody>
              <a:bodyPr anchor="ctr" rtlCol="false" tIns="50800" lIns="50800" bIns="50800" rIns="50800"/>
              <a:lstStyle/>
              <a:p>
                <a:pPr algn="ctr">
                  <a:lnSpc>
                    <a:spcPts val="6000"/>
                  </a:lnSpc>
                </a:pPr>
              </a:p>
            </p:txBody>
          </p:sp>
        </p:grpSp>
      </p:grpSp>
      <p:sp>
        <p:nvSpPr>
          <p:cNvPr name="TextBox 19" id="19"/>
          <p:cNvSpPr txBox="true"/>
          <p:nvPr/>
        </p:nvSpPr>
        <p:spPr>
          <a:xfrm rot="0">
            <a:off x="6660447" y="3586591"/>
            <a:ext cx="4880807" cy="3762375"/>
          </a:xfrm>
          <a:prstGeom prst="rect">
            <a:avLst/>
          </a:prstGeom>
        </p:spPr>
        <p:txBody>
          <a:bodyPr anchor="t" rtlCol="false" tIns="0" lIns="0" bIns="0" rIns="0">
            <a:spAutoFit/>
          </a:bodyPr>
          <a:lstStyle/>
          <a:p>
            <a:pPr algn="l" marL="431801" indent="-215900" lvl="1">
              <a:lnSpc>
                <a:spcPts val="3300"/>
              </a:lnSpc>
              <a:buFont typeface="Arial"/>
              <a:buChar char="•"/>
            </a:pPr>
            <a:r>
              <a:rPr lang="en-US" sz="2000" spc="50">
                <a:solidFill>
                  <a:srgbClr val="000000"/>
                </a:solidFill>
                <a:latin typeface="Acherus Militant Light"/>
                <a:ea typeface="Acherus Militant Light"/>
                <a:cs typeface="Acherus Militant Light"/>
                <a:sym typeface="Acherus Militant Light"/>
              </a:rPr>
              <a:t>Trails foster social communities, safety, public health</a:t>
            </a:r>
          </a:p>
          <a:p>
            <a:pPr algn="l" marL="431801" indent="-215900" lvl="1">
              <a:lnSpc>
                <a:spcPts val="3300"/>
              </a:lnSpc>
              <a:buFont typeface="Arial"/>
              <a:buChar char="•"/>
            </a:pPr>
            <a:r>
              <a:rPr lang="en-US" sz="2000" spc="50">
                <a:solidFill>
                  <a:srgbClr val="000000"/>
                </a:solidFill>
                <a:latin typeface="Acherus Militant Light"/>
                <a:ea typeface="Acherus Militant Light"/>
                <a:cs typeface="Acherus Militant Light"/>
                <a:sym typeface="Acherus Militant Light"/>
              </a:rPr>
              <a:t>Benefit youth and seniors through transport options and physical activity</a:t>
            </a:r>
          </a:p>
          <a:p>
            <a:pPr algn="l" marL="431801" indent="-215900" lvl="1">
              <a:lnSpc>
                <a:spcPts val="3300"/>
              </a:lnSpc>
              <a:buFont typeface="Arial"/>
              <a:buChar char="•"/>
            </a:pPr>
            <a:r>
              <a:rPr lang="en-US" sz="2000" spc="50">
                <a:solidFill>
                  <a:srgbClr val="000000"/>
                </a:solidFill>
                <a:latin typeface="Acherus Militant Light"/>
                <a:ea typeface="Acherus Militant Light"/>
                <a:cs typeface="Acherus Militant Light"/>
                <a:sym typeface="Acherus Militant Light"/>
              </a:rPr>
              <a:t>Age groups: 10-15 and 55-60 benefit most</a:t>
            </a:r>
          </a:p>
          <a:p>
            <a:pPr algn="l" marL="431801" indent="-215900" lvl="1">
              <a:lnSpc>
                <a:spcPts val="3300"/>
              </a:lnSpc>
              <a:buFont typeface="Arial"/>
              <a:buChar char="•"/>
            </a:pPr>
            <a:r>
              <a:rPr lang="en-US" sz="2000" spc="50">
                <a:solidFill>
                  <a:srgbClr val="000000"/>
                </a:solidFill>
                <a:latin typeface="Acherus Militant Light"/>
                <a:ea typeface="Acherus Militant Light"/>
                <a:cs typeface="Acherus Militant Light"/>
                <a:sym typeface="Acherus Militant Light"/>
              </a:rPr>
              <a:t>Lack of trail promotion is current barrier</a:t>
            </a:r>
          </a:p>
        </p:txBody>
      </p:sp>
      <p:sp>
        <p:nvSpPr>
          <p:cNvPr name="TextBox 20" id="20"/>
          <p:cNvSpPr txBox="true"/>
          <p:nvPr/>
        </p:nvSpPr>
        <p:spPr>
          <a:xfrm rot="0">
            <a:off x="3477751" y="942975"/>
            <a:ext cx="11332498" cy="935990"/>
          </a:xfrm>
          <a:prstGeom prst="rect">
            <a:avLst/>
          </a:prstGeom>
        </p:spPr>
        <p:txBody>
          <a:bodyPr anchor="t" rtlCol="false" tIns="0" lIns="0" bIns="0" rIns="0">
            <a:spAutoFit/>
          </a:bodyPr>
          <a:lstStyle/>
          <a:p>
            <a:pPr algn="ctr">
              <a:lnSpc>
                <a:spcPts val="7539"/>
              </a:lnSpc>
            </a:pPr>
            <a:r>
              <a:rPr lang="en-US" sz="5799" spc="1739">
                <a:solidFill>
                  <a:srgbClr val="000000"/>
                </a:solidFill>
                <a:latin typeface="League Gothic"/>
                <a:ea typeface="League Gothic"/>
                <a:cs typeface="League Gothic"/>
                <a:sym typeface="League Gothic"/>
              </a:rPr>
              <a:t>PESTEL PT.1</a:t>
            </a:r>
          </a:p>
        </p:txBody>
      </p:sp>
      <p:sp>
        <p:nvSpPr>
          <p:cNvPr name="TextBox 21" id="21"/>
          <p:cNvSpPr txBox="true"/>
          <p:nvPr/>
        </p:nvSpPr>
        <p:spPr>
          <a:xfrm rot="0">
            <a:off x="2528838" y="2714004"/>
            <a:ext cx="2194934" cy="467360"/>
          </a:xfrm>
          <a:prstGeom prst="rect">
            <a:avLst/>
          </a:prstGeom>
        </p:spPr>
        <p:txBody>
          <a:bodyPr anchor="t" rtlCol="false" tIns="0" lIns="0" bIns="0" rIns="0">
            <a:spAutoFit/>
          </a:bodyPr>
          <a:lstStyle/>
          <a:p>
            <a:pPr algn="l">
              <a:lnSpc>
                <a:spcPts val="3640"/>
              </a:lnSpc>
            </a:pPr>
            <a:r>
              <a:rPr lang="en-US" sz="2600" spc="130">
                <a:solidFill>
                  <a:srgbClr val="000000"/>
                </a:solidFill>
                <a:latin typeface="Acherus Militant Light"/>
                <a:ea typeface="Acherus Militant Light"/>
                <a:cs typeface="Acherus Militant Light"/>
                <a:sym typeface="Acherus Militant Light"/>
              </a:rPr>
              <a:t>ECONOMIC</a:t>
            </a:r>
          </a:p>
        </p:txBody>
      </p:sp>
      <p:sp>
        <p:nvSpPr>
          <p:cNvPr name="TextBox 22" id="22"/>
          <p:cNvSpPr txBox="true"/>
          <p:nvPr/>
        </p:nvSpPr>
        <p:spPr>
          <a:xfrm rot="0">
            <a:off x="1231044" y="3596116"/>
            <a:ext cx="4528956" cy="3191510"/>
          </a:xfrm>
          <a:prstGeom prst="rect">
            <a:avLst/>
          </a:prstGeom>
        </p:spPr>
        <p:txBody>
          <a:bodyPr anchor="t" rtlCol="false" tIns="0" lIns="0" bIns="0" rIns="0">
            <a:spAutoFit/>
          </a:bodyPr>
          <a:lstStyle/>
          <a:p>
            <a:pPr algn="l" marL="431801" indent="-215900" lvl="1">
              <a:lnSpc>
                <a:spcPts val="3220"/>
              </a:lnSpc>
              <a:buFont typeface="Arial"/>
              <a:buChar char="•"/>
            </a:pPr>
            <a:r>
              <a:rPr lang="en-US" sz="2000" spc="50">
                <a:solidFill>
                  <a:srgbClr val="000000"/>
                </a:solidFill>
                <a:latin typeface="Acherus Militant Light"/>
                <a:ea typeface="Acherus Militant Light"/>
                <a:cs typeface="Acherus Militant Light"/>
                <a:sym typeface="Acherus Militant Light"/>
              </a:rPr>
              <a:t>85.6% commute by car</a:t>
            </a:r>
          </a:p>
          <a:p>
            <a:pPr algn="l" marL="431801" indent="-215900" lvl="1">
              <a:lnSpc>
                <a:spcPts val="3220"/>
              </a:lnSpc>
              <a:buFont typeface="Arial"/>
              <a:buChar char="•"/>
            </a:pPr>
            <a:r>
              <a:rPr lang="en-US" sz="2000" spc="50">
                <a:solidFill>
                  <a:srgbClr val="000000"/>
                </a:solidFill>
                <a:latin typeface="Acherus Militant Light"/>
                <a:ea typeface="Acherus Militant Light"/>
                <a:cs typeface="Acherus Militant Light"/>
                <a:sym typeface="Acherus Militant Light"/>
              </a:rPr>
              <a:t>74.8% have &lt;20 min travel times</a:t>
            </a:r>
          </a:p>
          <a:p>
            <a:pPr algn="l" marL="431801" indent="-215900" lvl="1">
              <a:lnSpc>
                <a:spcPts val="3220"/>
              </a:lnSpc>
              <a:buFont typeface="Arial"/>
              <a:buChar char="•"/>
            </a:pPr>
            <a:r>
              <a:rPr lang="en-US" sz="2000" spc="50">
                <a:solidFill>
                  <a:srgbClr val="000000"/>
                </a:solidFill>
                <a:latin typeface="Acherus Militant Light"/>
                <a:ea typeface="Acherus Militant Light"/>
                <a:cs typeface="Acherus Militant Light"/>
                <a:sym typeface="Acherus Militant Light"/>
              </a:rPr>
              <a:t>Trails can boost tourism, small business revenue, and economic growth</a:t>
            </a:r>
          </a:p>
          <a:p>
            <a:pPr algn="l" marL="431801" indent="-215900" lvl="1">
              <a:lnSpc>
                <a:spcPts val="3220"/>
              </a:lnSpc>
              <a:buFont typeface="Arial"/>
              <a:buChar char="•"/>
            </a:pPr>
            <a:r>
              <a:rPr lang="en-US" sz="2000" spc="50">
                <a:solidFill>
                  <a:srgbClr val="000000"/>
                </a:solidFill>
                <a:latin typeface="Acherus Militant Light"/>
                <a:ea typeface="Acherus Militant Light"/>
                <a:cs typeface="Acherus Militant Light"/>
                <a:sym typeface="Acherus Militant Light"/>
              </a:rPr>
              <a:t>Trails with attractions = higher economic impact</a:t>
            </a:r>
          </a:p>
        </p:txBody>
      </p:sp>
      <p:sp>
        <p:nvSpPr>
          <p:cNvPr name="TextBox 23" id="23"/>
          <p:cNvSpPr txBox="true"/>
          <p:nvPr/>
        </p:nvSpPr>
        <p:spPr>
          <a:xfrm rot="0">
            <a:off x="8432169" y="2712401"/>
            <a:ext cx="1423662" cy="467360"/>
          </a:xfrm>
          <a:prstGeom prst="rect">
            <a:avLst/>
          </a:prstGeom>
        </p:spPr>
        <p:txBody>
          <a:bodyPr anchor="t" rtlCol="false" tIns="0" lIns="0" bIns="0" rIns="0">
            <a:spAutoFit/>
          </a:bodyPr>
          <a:lstStyle/>
          <a:p>
            <a:pPr algn="l">
              <a:lnSpc>
                <a:spcPts val="3640"/>
              </a:lnSpc>
            </a:pPr>
            <a:r>
              <a:rPr lang="en-US" sz="2600" spc="130">
                <a:solidFill>
                  <a:srgbClr val="000000"/>
                </a:solidFill>
                <a:latin typeface="Acherus Militant Light"/>
                <a:ea typeface="Acherus Militant Light"/>
                <a:cs typeface="Acherus Militant Light"/>
                <a:sym typeface="Acherus Militant Light"/>
              </a:rPr>
              <a:t>SOCIAL</a:t>
            </a:r>
          </a:p>
        </p:txBody>
      </p:sp>
      <p:sp>
        <p:nvSpPr>
          <p:cNvPr name="TextBox 24" id="24"/>
          <p:cNvSpPr txBox="true"/>
          <p:nvPr/>
        </p:nvSpPr>
        <p:spPr>
          <a:xfrm rot="0">
            <a:off x="13456725" y="2712401"/>
            <a:ext cx="3363682" cy="467360"/>
          </a:xfrm>
          <a:prstGeom prst="rect">
            <a:avLst/>
          </a:prstGeom>
        </p:spPr>
        <p:txBody>
          <a:bodyPr anchor="t" rtlCol="false" tIns="0" lIns="0" bIns="0" rIns="0">
            <a:spAutoFit/>
          </a:bodyPr>
          <a:lstStyle/>
          <a:p>
            <a:pPr algn="l">
              <a:lnSpc>
                <a:spcPts val="3640"/>
              </a:lnSpc>
            </a:pPr>
            <a:r>
              <a:rPr lang="en-US" sz="2600" spc="130">
                <a:solidFill>
                  <a:srgbClr val="000000"/>
                </a:solidFill>
                <a:latin typeface="Acherus Militant Light"/>
                <a:ea typeface="Acherus Militant Light"/>
                <a:cs typeface="Acherus Militant Light"/>
                <a:sym typeface="Acherus Militant Light"/>
              </a:rPr>
              <a:t>TECHNOLOGICAL</a:t>
            </a:r>
          </a:p>
        </p:txBody>
      </p:sp>
      <p:sp>
        <p:nvSpPr>
          <p:cNvPr name="TextBox 25" id="25"/>
          <p:cNvSpPr txBox="true"/>
          <p:nvPr/>
        </p:nvSpPr>
        <p:spPr>
          <a:xfrm rot="0">
            <a:off x="12347739" y="3596116"/>
            <a:ext cx="4757616" cy="3994150"/>
          </a:xfrm>
          <a:prstGeom prst="rect">
            <a:avLst/>
          </a:prstGeom>
        </p:spPr>
        <p:txBody>
          <a:bodyPr anchor="t" rtlCol="false" tIns="0" lIns="0" bIns="0" rIns="0">
            <a:spAutoFit/>
          </a:bodyPr>
          <a:lstStyle/>
          <a:p>
            <a:pPr algn="l" marL="431801" indent="-215900" lvl="1">
              <a:lnSpc>
                <a:spcPts val="3200"/>
              </a:lnSpc>
              <a:buFont typeface="Arial"/>
              <a:buChar char="•"/>
            </a:pPr>
            <a:r>
              <a:rPr lang="en-US" sz="2000" spc="50">
                <a:solidFill>
                  <a:srgbClr val="000000"/>
                </a:solidFill>
                <a:latin typeface="Acherus Militant Light"/>
                <a:ea typeface="Acherus Militant Light"/>
                <a:cs typeface="Acherus Militant Light"/>
                <a:sym typeface="Acherus Militant Light"/>
              </a:rPr>
              <a:t>GIS and drones improve trail planning and maintenance</a:t>
            </a:r>
          </a:p>
          <a:p>
            <a:pPr algn="l" marL="431801" indent="-215900" lvl="1">
              <a:lnSpc>
                <a:spcPts val="3200"/>
              </a:lnSpc>
              <a:buFont typeface="Arial"/>
              <a:buChar char="•"/>
            </a:pPr>
            <a:r>
              <a:rPr lang="en-US" sz="2000" spc="50">
                <a:solidFill>
                  <a:srgbClr val="000000"/>
                </a:solidFill>
                <a:latin typeface="Acherus Militant Light"/>
                <a:ea typeface="Acherus Militant Light"/>
                <a:cs typeface="Acherus Militant Light"/>
                <a:sym typeface="Acherus Militant Light"/>
              </a:rPr>
              <a:t>Apps: AllTrails, Strava  &amp; Carin enhance navigation, safety, community</a:t>
            </a:r>
          </a:p>
          <a:p>
            <a:pPr algn="l" marL="431801" indent="-215900" lvl="1">
              <a:lnSpc>
                <a:spcPts val="3200"/>
              </a:lnSpc>
              <a:buFont typeface="Arial"/>
              <a:buChar char="•"/>
            </a:pPr>
            <a:r>
              <a:rPr lang="en-US" sz="2000" spc="50">
                <a:solidFill>
                  <a:srgbClr val="000000"/>
                </a:solidFill>
                <a:latin typeface="Acherus Militant Light"/>
                <a:ea typeface="Acherus Militant Light"/>
                <a:cs typeface="Acherus Militant Light"/>
                <a:sym typeface="Acherus Militant Light"/>
              </a:rPr>
              <a:t>IoT devices track trail usage and inform data-driven decisions</a:t>
            </a:r>
          </a:p>
          <a:p>
            <a:pPr algn="l" marL="431801" indent="-215900" lvl="1">
              <a:lnSpc>
                <a:spcPts val="3200"/>
              </a:lnSpc>
              <a:buFont typeface="Arial"/>
              <a:buChar char="•"/>
            </a:pPr>
            <a:r>
              <a:rPr lang="en-US" sz="2000" spc="50">
                <a:solidFill>
                  <a:srgbClr val="000000"/>
                </a:solidFill>
                <a:latin typeface="Acherus Militant Light"/>
                <a:ea typeface="Acherus Militant Light"/>
                <a:cs typeface="Acherus Militant Light"/>
                <a:sym typeface="Acherus Militant Light"/>
              </a:rPr>
              <a:t>Virtual tools and social media help market trails </a:t>
            </a:r>
          </a:p>
          <a:p>
            <a:pPr algn="l">
              <a:lnSpc>
                <a:spcPts val="3200"/>
              </a:lnSpc>
            </a:pPr>
          </a:p>
        </p:txBody>
      </p:sp>
      <p:sp>
        <p:nvSpPr>
          <p:cNvPr name="AutoShape 26" id="26"/>
          <p:cNvSpPr/>
          <p:nvPr/>
        </p:nvSpPr>
        <p:spPr>
          <a:xfrm>
            <a:off x="1028700" y="9186863"/>
            <a:ext cx="8957757" cy="0"/>
          </a:xfrm>
          <a:prstGeom prst="line">
            <a:avLst/>
          </a:prstGeom>
          <a:ln cap="flat" w="19050">
            <a:solidFill>
              <a:srgbClr val="000000"/>
            </a:solidFill>
            <a:prstDash val="solid"/>
            <a:headEnd type="none" len="sm" w="sm"/>
            <a:tailEnd type="none" len="sm" w="sm"/>
          </a:ln>
        </p:spPr>
      </p:sp>
      <p:sp>
        <p:nvSpPr>
          <p:cNvPr name="Freeform 27" id="27"/>
          <p:cNvSpPr/>
          <p:nvPr/>
        </p:nvSpPr>
        <p:spPr>
          <a:xfrm flipH="false" flipV="false" rot="0">
            <a:off x="10352519" y="9035777"/>
            <a:ext cx="6906781" cy="302172"/>
          </a:xfrm>
          <a:custGeom>
            <a:avLst/>
            <a:gdLst/>
            <a:ahLst/>
            <a:cxnLst/>
            <a:rect r="r" b="b" t="t" l="l"/>
            <a:pathLst>
              <a:path h="302172" w="6906781">
                <a:moveTo>
                  <a:pt x="0" y="0"/>
                </a:moveTo>
                <a:lnTo>
                  <a:pt x="6906781" y="0"/>
                </a:lnTo>
                <a:lnTo>
                  <a:pt x="6906781" y="302171"/>
                </a:lnTo>
                <a:lnTo>
                  <a:pt x="0" y="302171"/>
                </a:lnTo>
                <a:lnTo>
                  <a:pt x="0" y="0"/>
                </a:lnTo>
                <a:close/>
              </a:path>
            </a:pathLst>
          </a:custGeom>
          <a:blipFill>
            <a:blip r:embed="rId3"/>
            <a:stretch>
              <a:fillRect l="0" t="0" r="0" b="0"/>
            </a:stretch>
          </a:blipFill>
        </p:spPr>
      </p:sp>
      <p:sp>
        <p:nvSpPr>
          <p:cNvPr name="AutoShape 28" id="28"/>
          <p:cNvSpPr/>
          <p:nvPr/>
        </p:nvSpPr>
        <p:spPr>
          <a:xfrm flipV="true">
            <a:off x="1029687" y="1430020"/>
            <a:ext cx="5193236" cy="0"/>
          </a:xfrm>
          <a:prstGeom prst="line">
            <a:avLst/>
          </a:prstGeom>
          <a:ln cap="flat" w="19050">
            <a:solidFill>
              <a:srgbClr val="000000"/>
            </a:solidFill>
            <a:prstDash val="solid"/>
            <a:headEnd type="none" len="sm" w="sm"/>
            <a:tailEnd type="none" len="sm" w="sm"/>
          </a:ln>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a:off x="1028700" y="9097689"/>
            <a:ext cx="8957757" cy="0"/>
          </a:xfrm>
          <a:prstGeom prst="line">
            <a:avLst/>
          </a:prstGeom>
          <a:ln cap="flat" w="19050">
            <a:solidFill>
              <a:srgbClr val="000000"/>
            </a:solidFill>
            <a:prstDash val="solid"/>
            <a:headEnd type="none" len="sm" w="sm"/>
            <a:tailEnd type="none" len="sm" w="sm"/>
          </a:ln>
        </p:spPr>
      </p:sp>
      <p:sp>
        <p:nvSpPr>
          <p:cNvPr name="Freeform 3" id="3"/>
          <p:cNvSpPr/>
          <p:nvPr/>
        </p:nvSpPr>
        <p:spPr>
          <a:xfrm flipH="false" flipV="false" rot="0">
            <a:off x="10179524" y="8956128"/>
            <a:ext cx="6906781" cy="302172"/>
          </a:xfrm>
          <a:custGeom>
            <a:avLst/>
            <a:gdLst/>
            <a:ahLst/>
            <a:cxnLst/>
            <a:rect r="r" b="b" t="t" l="l"/>
            <a:pathLst>
              <a:path h="302172" w="6906781">
                <a:moveTo>
                  <a:pt x="0" y="0"/>
                </a:moveTo>
                <a:lnTo>
                  <a:pt x="6906781" y="0"/>
                </a:lnTo>
                <a:lnTo>
                  <a:pt x="6906781" y="302172"/>
                </a:lnTo>
                <a:lnTo>
                  <a:pt x="0" y="302172"/>
                </a:lnTo>
                <a:lnTo>
                  <a:pt x="0" y="0"/>
                </a:lnTo>
                <a:close/>
              </a:path>
            </a:pathLst>
          </a:custGeom>
          <a:blipFill>
            <a:blip r:embed="rId3"/>
            <a:stretch>
              <a:fillRect l="0" t="0" r="0" b="0"/>
            </a:stretch>
          </a:blipFill>
        </p:spPr>
      </p:sp>
      <p:grpSp>
        <p:nvGrpSpPr>
          <p:cNvPr name="Group 4" id="4"/>
          <p:cNvGrpSpPr/>
          <p:nvPr/>
        </p:nvGrpSpPr>
        <p:grpSpPr>
          <a:xfrm rot="-5400000">
            <a:off x="1188759" y="2594223"/>
            <a:ext cx="780717" cy="390359"/>
            <a:chOff x="0" y="0"/>
            <a:chExt cx="1016000" cy="508000"/>
          </a:xfrm>
        </p:grpSpPr>
        <p:sp>
          <p:nvSpPr>
            <p:cNvPr name="Freeform 5" id="5"/>
            <p:cNvSpPr/>
            <p:nvPr/>
          </p:nvSpPr>
          <p:spPr>
            <a:xfrm flipH="false" flipV="false" rot="0">
              <a:off x="0" y="49530"/>
              <a:ext cx="1016000" cy="408940"/>
            </a:xfrm>
            <a:custGeom>
              <a:avLst/>
              <a:gdLst/>
              <a:ahLst/>
              <a:cxnLst/>
              <a:rect r="r" b="b" t="t" l="l"/>
              <a:pathLst>
                <a:path h="408940" w="1016000">
                  <a:moveTo>
                    <a:pt x="810260" y="0"/>
                  </a:moveTo>
                  <a:cubicBezTo>
                    <a:pt x="709930" y="0"/>
                    <a:pt x="627380" y="72390"/>
                    <a:pt x="608330" y="166370"/>
                  </a:cubicBezTo>
                  <a:lnTo>
                    <a:pt x="0" y="166370"/>
                  </a:lnTo>
                  <a:lnTo>
                    <a:pt x="0" y="242570"/>
                  </a:lnTo>
                  <a:lnTo>
                    <a:pt x="609600" y="242570"/>
                  </a:lnTo>
                  <a:cubicBezTo>
                    <a:pt x="627380" y="337820"/>
                    <a:pt x="711200" y="408940"/>
                    <a:pt x="811530" y="408940"/>
                  </a:cubicBezTo>
                  <a:cubicBezTo>
                    <a:pt x="924560" y="408940"/>
                    <a:pt x="1016000" y="317500"/>
                    <a:pt x="1016000" y="204470"/>
                  </a:cubicBezTo>
                  <a:cubicBezTo>
                    <a:pt x="1016000" y="91440"/>
                    <a:pt x="924560" y="0"/>
                    <a:pt x="810260" y="0"/>
                  </a:cubicBezTo>
                  <a:close/>
                </a:path>
              </a:pathLst>
            </a:custGeom>
            <a:solidFill>
              <a:srgbClr val="000000"/>
            </a:solidFill>
          </p:spPr>
        </p:sp>
      </p:grpSp>
      <p:grpSp>
        <p:nvGrpSpPr>
          <p:cNvPr name="Group 6" id="6"/>
          <p:cNvGrpSpPr/>
          <p:nvPr/>
        </p:nvGrpSpPr>
        <p:grpSpPr>
          <a:xfrm rot="-5400000">
            <a:off x="6465267" y="2595826"/>
            <a:ext cx="780717" cy="390359"/>
            <a:chOff x="0" y="0"/>
            <a:chExt cx="1016000" cy="508000"/>
          </a:xfrm>
        </p:grpSpPr>
        <p:sp>
          <p:nvSpPr>
            <p:cNvPr name="Freeform 7" id="7"/>
            <p:cNvSpPr/>
            <p:nvPr/>
          </p:nvSpPr>
          <p:spPr>
            <a:xfrm flipH="false" flipV="false" rot="0">
              <a:off x="0" y="49530"/>
              <a:ext cx="1016000" cy="408940"/>
            </a:xfrm>
            <a:custGeom>
              <a:avLst/>
              <a:gdLst/>
              <a:ahLst/>
              <a:cxnLst/>
              <a:rect r="r" b="b" t="t" l="l"/>
              <a:pathLst>
                <a:path h="408940" w="1016000">
                  <a:moveTo>
                    <a:pt x="810260" y="0"/>
                  </a:moveTo>
                  <a:cubicBezTo>
                    <a:pt x="709930" y="0"/>
                    <a:pt x="627380" y="72390"/>
                    <a:pt x="608330" y="166370"/>
                  </a:cubicBezTo>
                  <a:lnTo>
                    <a:pt x="0" y="166370"/>
                  </a:lnTo>
                  <a:lnTo>
                    <a:pt x="0" y="242570"/>
                  </a:lnTo>
                  <a:lnTo>
                    <a:pt x="609600" y="242570"/>
                  </a:lnTo>
                  <a:cubicBezTo>
                    <a:pt x="627380" y="337820"/>
                    <a:pt x="711200" y="408940"/>
                    <a:pt x="811530" y="408940"/>
                  </a:cubicBezTo>
                  <a:cubicBezTo>
                    <a:pt x="924560" y="408940"/>
                    <a:pt x="1016000" y="317500"/>
                    <a:pt x="1016000" y="204470"/>
                  </a:cubicBezTo>
                  <a:cubicBezTo>
                    <a:pt x="1016000" y="91440"/>
                    <a:pt x="924560" y="0"/>
                    <a:pt x="810260" y="0"/>
                  </a:cubicBezTo>
                  <a:close/>
                </a:path>
              </a:pathLst>
            </a:custGeom>
            <a:solidFill>
              <a:srgbClr val="000000"/>
            </a:solidFill>
          </p:spPr>
        </p:sp>
      </p:grpSp>
      <p:grpSp>
        <p:nvGrpSpPr>
          <p:cNvPr name="Group 8" id="8"/>
          <p:cNvGrpSpPr/>
          <p:nvPr/>
        </p:nvGrpSpPr>
        <p:grpSpPr>
          <a:xfrm rot="-5400000">
            <a:off x="12680687" y="2595024"/>
            <a:ext cx="780717" cy="390359"/>
            <a:chOff x="0" y="0"/>
            <a:chExt cx="1016000" cy="508000"/>
          </a:xfrm>
        </p:grpSpPr>
        <p:sp>
          <p:nvSpPr>
            <p:cNvPr name="Freeform 9" id="9"/>
            <p:cNvSpPr/>
            <p:nvPr/>
          </p:nvSpPr>
          <p:spPr>
            <a:xfrm flipH="false" flipV="false" rot="0">
              <a:off x="0" y="49530"/>
              <a:ext cx="1016000" cy="408940"/>
            </a:xfrm>
            <a:custGeom>
              <a:avLst/>
              <a:gdLst/>
              <a:ahLst/>
              <a:cxnLst/>
              <a:rect r="r" b="b" t="t" l="l"/>
              <a:pathLst>
                <a:path h="408940" w="1016000">
                  <a:moveTo>
                    <a:pt x="810260" y="0"/>
                  </a:moveTo>
                  <a:cubicBezTo>
                    <a:pt x="709930" y="0"/>
                    <a:pt x="627380" y="72390"/>
                    <a:pt x="608330" y="166370"/>
                  </a:cubicBezTo>
                  <a:lnTo>
                    <a:pt x="0" y="166370"/>
                  </a:lnTo>
                  <a:lnTo>
                    <a:pt x="0" y="242570"/>
                  </a:lnTo>
                  <a:lnTo>
                    <a:pt x="609600" y="242570"/>
                  </a:lnTo>
                  <a:cubicBezTo>
                    <a:pt x="627380" y="337820"/>
                    <a:pt x="711200" y="408940"/>
                    <a:pt x="811530" y="408940"/>
                  </a:cubicBezTo>
                  <a:cubicBezTo>
                    <a:pt x="924560" y="408940"/>
                    <a:pt x="1016000" y="317500"/>
                    <a:pt x="1016000" y="204470"/>
                  </a:cubicBezTo>
                  <a:cubicBezTo>
                    <a:pt x="1016000" y="91440"/>
                    <a:pt x="924560" y="0"/>
                    <a:pt x="810260" y="0"/>
                  </a:cubicBezTo>
                  <a:close/>
                </a:path>
              </a:pathLst>
            </a:custGeom>
            <a:solidFill>
              <a:srgbClr val="000000"/>
            </a:solidFill>
          </p:spPr>
        </p:sp>
      </p:grpSp>
      <p:grpSp>
        <p:nvGrpSpPr>
          <p:cNvPr name="Group 10" id="10"/>
          <p:cNvGrpSpPr/>
          <p:nvPr/>
        </p:nvGrpSpPr>
        <p:grpSpPr>
          <a:xfrm rot="0">
            <a:off x="1059088" y="3467114"/>
            <a:ext cx="16169824" cy="4839034"/>
            <a:chOff x="0" y="0"/>
            <a:chExt cx="21559765" cy="6452046"/>
          </a:xfrm>
        </p:grpSpPr>
        <p:grpSp>
          <p:nvGrpSpPr>
            <p:cNvPr name="Group 11" id="11"/>
            <p:cNvGrpSpPr/>
            <p:nvPr/>
          </p:nvGrpSpPr>
          <p:grpSpPr>
            <a:xfrm rot="0">
              <a:off x="7405306" y="0"/>
              <a:ext cx="6749153" cy="6452046"/>
              <a:chOff x="0" y="0"/>
              <a:chExt cx="1333166" cy="1274478"/>
            </a:xfrm>
          </p:grpSpPr>
          <p:sp>
            <p:nvSpPr>
              <p:cNvPr name="Freeform 12" id="12"/>
              <p:cNvSpPr/>
              <p:nvPr/>
            </p:nvSpPr>
            <p:spPr>
              <a:xfrm flipH="false" flipV="false" rot="0">
                <a:off x="0" y="0"/>
                <a:ext cx="1333166" cy="1274478"/>
              </a:xfrm>
              <a:custGeom>
                <a:avLst/>
                <a:gdLst/>
                <a:ahLst/>
                <a:cxnLst/>
                <a:rect r="r" b="b" t="t" l="l"/>
                <a:pathLst>
                  <a:path h="1274478" w="1333166">
                    <a:moveTo>
                      <a:pt x="0" y="0"/>
                    </a:moveTo>
                    <a:lnTo>
                      <a:pt x="1333166" y="0"/>
                    </a:lnTo>
                    <a:lnTo>
                      <a:pt x="1333166" y="1274478"/>
                    </a:lnTo>
                    <a:lnTo>
                      <a:pt x="0" y="1274478"/>
                    </a:lnTo>
                    <a:close/>
                  </a:path>
                </a:pathLst>
              </a:custGeom>
              <a:solidFill>
                <a:srgbClr val="862634">
                  <a:alpha val="19608"/>
                </a:srgbClr>
              </a:solidFill>
            </p:spPr>
          </p:sp>
          <p:sp>
            <p:nvSpPr>
              <p:cNvPr name="TextBox 13" id="13"/>
              <p:cNvSpPr txBox="true"/>
              <p:nvPr/>
            </p:nvSpPr>
            <p:spPr>
              <a:xfrm>
                <a:off x="0" y="-323850"/>
                <a:ext cx="1333166" cy="1598328"/>
              </a:xfrm>
              <a:prstGeom prst="rect">
                <a:avLst/>
              </a:prstGeom>
            </p:spPr>
            <p:txBody>
              <a:bodyPr anchor="ctr" rtlCol="false" tIns="50800" lIns="50800" bIns="50800" rIns="50800"/>
              <a:lstStyle/>
              <a:p>
                <a:pPr algn="ctr">
                  <a:lnSpc>
                    <a:spcPts val="6000"/>
                  </a:lnSpc>
                </a:pPr>
              </a:p>
            </p:txBody>
          </p:sp>
        </p:grpSp>
        <p:grpSp>
          <p:nvGrpSpPr>
            <p:cNvPr name="Group 14" id="14"/>
            <p:cNvGrpSpPr/>
            <p:nvPr/>
          </p:nvGrpSpPr>
          <p:grpSpPr>
            <a:xfrm rot="0">
              <a:off x="0" y="0"/>
              <a:ext cx="6749153" cy="6452046"/>
              <a:chOff x="0" y="0"/>
              <a:chExt cx="1333166" cy="1274478"/>
            </a:xfrm>
          </p:grpSpPr>
          <p:sp>
            <p:nvSpPr>
              <p:cNvPr name="Freeform 15" id="15"/>
              <p:cNvSpPr/>
              <p:nvPr/>
            </p:nvSpPr>
            <p:spPr>
              <a:xfrm flipH="false" flipV="false" rot="0">
                <a:off x="0" y="0"/>
                <a:ext cx="1333166" cy="1274478"/>
              </a:xfrm>
              <a:custGeom>
                <a:avLst/>
                <a:gdLst/>
                <a:ahLst/>
                <a:cxnLst/>
                <a:rect r="r" b="b" t="t" l="l"/>
                <a:pathLst>
                  <a:path h="1274478" w="1333166">
                    <a:moveTo>
                      <a:pt x="0" y="0"/>
                    </a:moveTo>
                    <a:lnTo>
                      <a:pt x="1333166" y="0"/>
                    </a:lnTo>
                    <a:lnTo>
                      <a:pt x="1333166" y="1274478"/>
                    </a:lnTo>
                    <a:lnTo>
                      <a:pt x="0" y="1274478"/>
                    </a:lnTo>
                    <a:close/>
                  </a:path>
                </a:pathLst>
              </a:custGeom>
              <a:solidFill>
                <a:srgbClr val="862634">
                  <a:alpha val="19608"/>
                </a:srgbClr>
              </a:solidFill>
            </p:spPr>
          </p:sp>
          <p:sp>
            <p:nvSpPr>
              <p:cNvPr name="TextBox 16" id="16"/>
              <p:cNvSpPr txBox="true"/>
              <p:nvPr/>
            </p:nvSpPr>
            <p:spPr>
              <a:xfrm>
                <a:off x="0" y="-323850"/>
                <a:ext cx="1333166" cy="1598328"/>
              </a:xfrm>
              <a:prstGeom prst="rect">
                <a:avLst/>
              </a:prstGeom>
            </p:spPr>
            <p:txBody>
              <a:bodyPr anchor="ctr" rtlCol="false" tIns="50800" lIns="50800" bIns="50800" rIns="50800"/>
              <a:lstStyle/>
              <a:p>
                <a:pPr algn="ctr">
                  <a:lnSpc>
                    <a:spcPts val="6000"/>
                  </a:lnSpc>
                </a:pPr>
              </a:p>
            </p:txBody>
          </p:sp>
        </p:grpSp>
        <p:grpSp>
          <p:nvGrpSpPr>
            <p:cNvPr name="Group 17" id="17"/>
            <p:cNvGrpSpPr/>
            <p:nvPr/>
          </p:nvGrpSpPr>
          <p:grpSpPr>
            <a:xfrm rot="0">
              <a:off x="14810612" y="0"/>
              <a:ext cx="6749153" cy="6452046"/>
              <a:chOff x="0" y="0"/>
              <a:chExt cx="1333166" cy="1274478"/>
            </a:xfrm>
          </p:grpSpPr>
          <p:sp>
            <p:nvSpPr>
              <p:cNvPr name="Freeform 18" id="18"/>
              <p:cNvSpPr/>
              <p:nvPr/>
            </p:nvSpPr>
            <p:spPr>
              <a:xfrm flipH="false" flipV="false" rot="0">
                <a:off x="0" y="0"/>
                <a:ext cx="1333166" cy="1274478"/>
              </a:xfrm>
              <a:custGeom>
                <a:avLst/>
                <a:gdLst/>
                <a:ahLst/>
                <a:cxnLst/>
                <a:rect r="r" b="b" t="t" l="l"/>
                <a:pathLst>
                  <a:path h="1274478" w="1333166">
                    <a:moveTo>
                      <a:pt x="0" y="0"/>
                    </a:moveTo>
                    <a:lnTo>
                      <a:pt x="1333166" y="0"/>
                    </a:lnTo>
                    <a:lnTo>
                      <a:pt x="1333166" y="1274478"/>
                    </a:lnTo>
                    <a:lnTo>
                      <a:pt x="0" y="1274478"/>
                    </a:lnTo>
                    <a:close/>
                  </a:path>
                </a:pathLst>
              </a:custGeom>
              <a:solidFill>
                <a:srgbClr val="862634">
                  <a:alpha val="19608"/>
                </a:srgbClr>
              </a:solidFill>
            </p:spPr>
          </p:sp>
          <p:sp>
            <p:nvSpPr>
              <p:cNvPr name="TextBox 19" id="19"/>
              <p:cNvSpPr txBox="true"/>
              <p:nvPr/>
            </p:nvSpPr>
            <p:spPr>
              <a:xfrm>
                <a:off x="0" y="-323850"/>
                <a:ext cx="1333166" cy="1598328"/>
              </a:xfrm>
              <a:prstGeom prst="rect">
                <a:avLst/>
              </a:prstGeom>
            </p:spPr>
            <p:txBody>
              <a:bodyPr anchor="ctr" rtlCol="false" tIns="50800" lIns="50800" bIns="50800" rIns="50800"/>
              <a:lstStyle/>
              <a:p>
                <a:pPr algn="ctr">
                  <a:lnSpc>
                    <a:spcPts val="6000"/>
                  </a:lnSpc>
                </a:pPr>
              </a:p>
            </p:txBody>
          </p:sp>
        </p:grpSp>
      </p:grpSp>
      <p:sp>
        <p:nvSpPr>
          <p:cNvPr name="TextBox 20" id="20"/>
          <p:cNvSpPr txBox="true"/>
          <p:nvPr/>
        </p:nvSpPr>
        <p:spPr>
          <a:xfrm rot="0">
            <a:off x="2528838" y="2714004"/>
            <a:ext cx="2194934" cy="467360"/>
          </a:xfrm>
          <a:prstGeom prst="rect">
            <a:avLst/>
          </a:prstGeom>
        </p:spPr>
        <p:txBody>
          <a:bodyPr anchor="t" rtlCol="false" tIns="0" lIns="0" bIns="0" rIns="0">
            <a:spAutoFit/>
          </a:bodyPr>
          <a:lstStyle/>
          <a:p>
            <a:pPr algn="l">
              <a:lnSpc>
                <a:spcPts val="3640"/>
              </a:lnSpc>
            </a:pPr>
            <a:r>
              <a:rPr lang="en-US" sz="2600" spc="130">
                <a:solidFill>
                  <a:srgbClr val="000000"/>
                </a:solidFill>
                <a:latin typeface="Acherus Militant Light"/>
                <a:ea typeface="Acherus Militant Light"/>
                <a:cs typeface="Acherus Militant Light"/>
                <a:sym typeface="Acherus Militant Light"/>
              </a:rPr>
              <a:t>POLITICAL</a:t>
            </a:r>
          </a:p>
        </p:txBody>
      </p:sp>
      <p:sp>
        <p:nvSpPr>
          <p:cNvPr name="TextBox 21" id="21"/>
          <p:cNvSpPr txBox="true"/>
          <p:nvPr/>
        </p:nvSpPr>
        <p:spPr>
          <a:xfrm rot="0">
            <a:off x="7589431" y="2711449"/>
            <a:ext cx="3466739" cy="467360"/>
          </a:xfrm>
          <a:prstGeom prst="rect">
            <a:avLst/>
          </a:prstGeom>
        </p:spPr>
        <p:txBody>
          <a:bodyPr anchor="t" rtlCol="false" tIns="0" lIns="0" bIns="0" rIns="0">
            <a:spAutoFit/>
          </a:bodyPr>
          <a:lstStyle/>
          <a:p>
            <a:pPr algn="l">
              <a:lnSpc>
                <a:spcPts val="3640"/>
              </a:lnSpc>
            </a:pPr>
            <a:r>
              <a:rPr lang="en-US" sz="2600" spc="130">
                <a:solidFill>
                  <a:srgbClr val="000000"/>
                </a:solidFill>
                <a:latin typeface="Acherus Militant Light"/>
                <a:ea typeface="Acherus Militant Light"/>
                <a:cs typeface="Acherus Militant Light"/>
                <a:sym typeface="Acherus Militant Light"/>
              </a:rPr>
              <a:t>ENVIRONMENTAL</a:t>
            </a:r>
          </a:p>
        </p:txBody>
      </p:sp>
      <p:sp>
        <p:nvSpPr>
          <p:cNvPr name="TextBox 22" id="22"/>
          <p:cNvSpPr txBox="true"/>
          <p:nvPr/>
        </p:nvSpPr>
        <p:spPr>
          <a:xfrm rot="0">
            <a:off x="13071046" y="2714004"/>
            <a:ext cx="3363682" cy="467360"/>
          </a:xfrm>
          <a:prstGeom prst="rect">
            <a:avLst/>
          </a:prstGeom>
        </p:spPr>
        <p:txBody>
          <a:bodyPr anchor="t" rtlCol="false" tIns="0" lIns="0" bIns="0" rIns="0">
            <a:spAutoFit/>
          </a:bodyPr>
          <a:lstStyle/>
          <a:p>
            <a:pPr algn="ctr">
              <a:lnSpc>
                <a:spcPts val="3640"/>
              </a:lnSpc>
            </a:pPr>
            <a:r>
              <a:rPr lang="en-US" sz="2600" spc="130">
                <a:solidFill>
                  <a:srgbClr val="000000"/>
                </a:solidFill>
                <a:latin typeface="Acherus Militant Light"/>
                <a:ea typeface="Acherus Militant Light"/>
                <a:cs typeface="Acherus Militant Light"/>
                <a:sym typeface="Acherus Militant Light"/>
              </a:rPr>
              <a:t>LEGAL</a:t>
            </a:r>
          </a:p>
        </p:txBody>
      </p:sp>
      <p:sp>
        <p:nvSpPr>
          <p:cNvPr name="TextBox 23" id="23"/>
          <p:cNvSpPr txBox="true"/>
          <p:nvPr/>
        </p:nvSpPr>
        <p:spPr>
          <a:xfrm rot="0">
            <a:off x="12793039" y="3736287"/>
            <a:ext cx="3919696" cy="4353276"/>
          </a:xfrm>
          <a:prstGeom prst="rect">
            <a:avLst/>
          </a:prstGeom>
        </p:spPr>
        <p:txBody>
          <a:bodyPr anchor="t" rtlCol="false" tIns="0" lIns="0" bIns="0" rIns="0">
            <a:spAutoFit/>
          </a:bodyPr>
          <a:lstStyle/>
          <a:p>
            <a:pPr algn="l" marL="388620" indent="-194310" lvl="1">
              <a:lnSpc>
                <a:spcPts val="2880"/>
              </a:lnSpc>
              <a:buFont typeface="Arial"/>
              <a:buChar char="•"/>
            </a:pPr>
            <a:r>
              <a:rPr lang="en-US" sz="1800" spc="44">
                <a:solidFill>
                  <a:srgbClr val="000000"/>
                </a:solidFill>
                <a:latin typeface="Acherus Militant"/>
                <a:ea typeface="Acherus Militant"/>
                <a:cs typeface="Acherus Militant"/>
                <a:sym typeface="Acherus Militant"/>
              </a:rPr>
              <a:t>It is illegal to operate motorized vehicles and bicycles on public sidewalks, pedestrian walkways, and bicycle trails. </a:t>
            </a:r>
          </a:p>
          <a:p>
            <a:pPr algn="l">
              <a:lnSpc>
                <a:spcPts val="2880"/>
              </a:lnSpc>
            </a:pPr>
          </a:p>
          <a:p>
            <a:pPr algn="l" marL="388620" indent="-194310" lvl="1">
              <a:lnSpc>
                <a:spcPts val="2880"/>
              </a:lnSpc>
              <a:buFont typeface="Arial"/>
              <a:buChar char="•"/>
            </a:pPr>
            <a:r>
              <a:rPr lang="en-US" sz="1800" spc="44">
                <a:solidFill>
                  <a:srgbClr val="000000"/>
                </a:solidFill>
                <a:latin typeface="Acherus Militant"/>
                <a:ea typeface="Acherus Militant"/>
                <a:cs typeface="Acherus Militant"/>
                <a:sym typeface="Acherus Militant"/>
              </a:rPr>
              <a:t>Snowmobiles are allowed where signs are posted.</a:t>
            </a:r>
          </a:p>
          <a:p>
            <a:pPr algn="l">
              <a:lnSpc>
                <a:spcPts val="2880"/>
              </a:lnSpc>
            </a:pPr>
          </a:p>
          <a:p>
            <a:pPr algn="l" marL="388620" indent="-194310" lvl="1">
              <a:lnSpc>
                <a:spcPts val="2880"/>
              </a:lnSpc>
              <a:buFont typeface="Arial"/>
              <a:buChar char="•"/>
            </a:pPr>
            <a:r>
              <a:rPr lang="en-US" sz="1800" spc="44">
                <a:solidFill>
                  <a:srgbClr val="000000"/>
                </a:solidFill>
                <a:latin typeface="Acherus Militant"/>
                <a:ea typeface="Acherus Militant"/>
                <a:cs typeface="Acherus Militant"/>
                <a:sym typeface="Acherus Militant"/>
              </a:rPr>
              <a:t>Animals must be kept on leashes and cleaned up after.</a:t>
            </a:r>
          </a:p>
          <a:p>
            <a:pPr algn="l">
              <a:lnSpc>
                <a:spcPts val="3097"/>
              </a:lnSpc>
            </a:pPr>
          </a:p>
        </p:txBody>
      </p:sp>
      <p:sp>
        <p:nvSpPr>
          <p:cNvPr name="AutoShape 24" id="24"/>
          <p:cNvSpPr/>
          <p:nvPr/>
        </p:nvSpPr>
        <p:spPr>
          <a:xfrm flipV="true">
            <a:off x="12035676" y="1439545"/>
            <a:ext cx="5193236" cy="0"/>
          </a:xfrm>
          <a:prstGeom prst="line">
            <a:avLst/>
          </a:prstGeom>
          <a:ln cap="flat" w="19050">
            <a:solidFill>
              <a:srgbClr val="000000"/>
            </a:solidFill>
            <a:prstDash val="solid"/>
            <a:headEnd type="none" len="sm" w="sm"/>
            <a:tailEnd type="none" len="sm" w="sm"/>
          </a:ln>
        </p:spPr>
      </p:sp>
      <p:sp>
        <p:nvSpPr>
          <p:cNvPr name="TextBox 25" id="25"/>
          <p:cNvSpPr txBox="true"/>
          <p:nvPr/>
        </p:nvSpPr>
        <p:spPr>
          <a:xfrm rot="0">
            <a:off x="3477751" y="942975"/>
            <a:ext cx="11332498" cy="935990"/>
          </a:xfrm>
          <a:prstGeom prst="rect">
            <a:avLst/>
          </a:prstGeom>
        </p:spPr>
        <p:txBody>
          <a:bodyPr anchor="t" rtlCol="false" tIns="0" lIns="0" bIns="0" rIns="0">
            <a:spAutoFit/>
          </a:bodyPr>
          <a:lstStyle/>
          <a:p>
            <a:pPr algn="ctr">
              <a:lnSpc>
                <a:spcPts val="7539"/>
              </a:lnSpc>
            </a:pPr>
            <a:r>
              <a:rPr lang="en-US" sz="5799" spc="1739">
                <a:solidFill>
                  <a:srgbClr val="000000"/>
                </a:solidFill>
                <a:latin typeface="League Gothic"/>
                <a:ea typeface="League Gothic"/>
                <a:cs typeface="League Gothic"/>
                <a:sym typeface="League Gothic"/>
              </a:rPr>
              <a:t>PESTEL PT.2</a:t>
            </a:r>
          </a:p>
        </p:txBody>
      </p:sp>
      <p:sp>
        <p:nvSpPr>
          <p:cNvPr name="AutoShape 26" id="26"/>
          <p:cNvSpPr/>
          <p:nvPr/>
        </p:nvSpPr>
        <p:spPr>
          <a:xfrm flipV="true">
            <a:off x="1029687" y="1430020"/>
            <a:ext cx="5193236" cy="0"/>
          </a:xfrm>
          <a:prstGeom prst="line">
            <a:avLst/>
          </a:prstGeom>
          <a:ln cap="flat" w="19050">
            <a:solidFill>
              <a:srgbClr val="000000"/>
            </a:solidFill>
            <a:prstDash val="solid"/>
            <a:headEnd type="none" len="sm" w="sm"/>
            <a:tailEnd type="none" len="sm" w="sm"/>
          </a:ln>
        </p:spPr>
      </p:sp>
      <p:sp>
        <p:nvSpPr>
          <p:cNvPr name="TextBox 27" id="27"/>
          <p:cNvSpPr txBox="true"/>
          <p:nvPr/>
        </p:nvSpPr>
        <p:spPr>
          <a:xfrm rot="0">
            <a:off x="6774060" y="3490631"/>
            <a:ext cx="4969447" cy="4690110"/>
          </a:xfrm>
          <a:prstGeom prst="rect">
            <a:avLst/>
          </a:prstGeom>
        </p:spPr>
        <p:txBody>
          <a:bodyPr anchor="t" rtlCol="false" tIns="0" lIns="0" bIns="0" rIns="0">
            <a:spAutoFit/>
          </a:bodyPr>
          <a:lstStyle/>
          <a:p>
            <a:pPr algn="l" marL="388620" indent="-194310" lvl="1">
              <a:lnSpc>
                <a:spcPts val="2880"/>
              </a:lnSpc>
              <a:buFont typeface="Arial"/>
              <a:buChar char="•"/>
            </a:pPr>
            <a:r>
              <a:rPr lang="en-US" sz="1800" spc="44">
                <a:solidFill>
                  <a:srgbClr val="000000"/>
                </a:solidFill>
                <a:latin typeface="Acherus Militant Light"/>
                <a:ea typeface="Acherus Militant Light"/>
                <a:cs typeface="Acherus Militant Light"/>
                <a:sym typeface="Acherus Militant Light"/>
              </a:rPr>
              <a:t> Weather and climate are significant components of their maintenance and use when it comes to the trails of Crookston.</a:t>
            </a:r>
          </a:p>
          <a:p>
            <a:pPr algn="l" marL="388620" indent="-194310" lvl="1">
              <a:lnSpc>
                <a:spcPts val="2880"/>
              </a:lnSpc>
              <a:buFont typeface="Arial"/>
              <a:buChar char="•"/>
            </a:pPr>
            <a:r>
              <a:rPr lang="en-US" sz="1800" spc="44">
                <a:solidFill>
                  <a:srgbClr val="000000"/>
                </a:solidFill>
                <a:latin typeface="Acherus Militant Light"/>
                <a:ea typeface="Acherus Militant Light"/>
                <a:cs typeface="Acherus Militant Light"/>
                <a:sym typeface="Acherus Militant Light"/>
              </a:rPr>
              <a:t>Crookston is subject to drastic climatic extremes during the summer and winter months and is located in a flat area that is exposed to wind and sun. The cycles of freezing, thawing, and the use of various heavy machinery. will accelerate these trails' degradation and maintenance schedule.</a:t>
            </a:r>
          </a:p>
        </p:txBody>
      </p:sp>
      <p:sp>
        <p:nvSpPr>
          <p:cNvPr name="TextBox 28" id="28"/>
          <p:cNvSpPr txBox="true"/>
          <p:nvPr/>
        </p:nvSpPr>
        <p:spPr>
          <a:xfrm rot="0">
            <a:off x="1247497" y="3629039"/>
            <a:ext cx="4757616" cy="4328160"/>
          </a:xfrm>
          <a:prstGeom prst="rect">
            <a:avLst/>
          </a:prstGeom>
        </p:spPr>
        <p:txBody>
          <a:bodyPr anchor="t" rtlCol="false" tIns="0" lIns="0" bIns="0" rIns="0">
            <a:spAutoFit/>
          </a:bodyPr>
          <a:lstStyle/>
          <a:p>
            <a:pPr algn="l" marL="388622" indent="-194311" lvl="1">
              <a:lnSpc>
                <a:spcPts val="2880"/>
              </a:lnSpc>
              <a:buFont typeface="Arial"/>
              <a:buChar char="•"/>
            </a:pPr>
            <a:r>
              <a:rPr lang="en-US" sz="1800" spc="45">
                <a:solidFill>
                  <a:srgbClr val="000000"/>
                </a:solidFill>
                <a:latin typeface="Acherus Militant Light"/>
                <a:ea typeface="Acherus Militant Light"/>
                <a:cs typeface="Acherus Militant Light"/>
                <a:sym typeface="Acherus Militant Light"/>
              </a:rPr>
              <a:t>A proposed trail system would have to be approved by multiple parties depending on the location of the trail</a:t>
            </a:r>
          </a:p>
          <a:p>
            <a:pPr algn="l" marL="388622" indent="-194311" lvl="1">
              <a:lnSpc>
                <a:spcPts val="2880"/>
              </a:lnSpc>
              <a:buFont typeface="Arial"/>
              <a:buChar char="•"/>
            </a:pPr>
            <a:r>
              <a:rPr lang="en-US" sz="1800" spc="45">
                <a:solidFill>
                  <a:srgbClr val="000000"/>
                </a:solidFill>
                <a:latin typeface="Acherus Militant Light"/>
                <a:ea typeface="Acherus Militant Light"/>
                <a:cs typeface="Acherus Militant Light"/>
                <a:sym typeface="Acherus Militant Light"/>
              </a:rPr>
              <a:t>Established trails in Crookston start with the city engineer along with the Parks and Recreation department, then it will get voted on by the Park Board/Council</a:t>
            </a:r>
          </a:p>
          <a:p>
            <a:pPr algn="l" marL="388622" indent="-194311" lvl="1">
              <a:lnSpc>
                <a:spcPts val="2880"/>
              </a:lnSpc>
              <a:buFont typeface="Arial"/>
              <a:buChar char="•"/>
            </a:pPr>
            <a:r>
              <a:rPr lang="en-US" sz="1800" spc="45">
                <a:solidFill>
                  <a:srgbClr val="000000"/>
                </a:solidFill>
                <a:latin typeface="Acherus Militant Light"/>
                <a:ea typeface="Acherus Militant Light"/>
                <a:cs typeface="Acherus Militant Light"/>
                <a:sym typeface="Acherus Militant Light"/>
              </a:rPr>
              <a:t>Trails by the dyke would need approval from the Army Corp of Engineers and the MN DNR</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DAGi2qq8c5M</dc:identifier>
  <dcterms:modified xsi:type="dcterms:W3CDTF">2011-08-01T06:04:30Z</dcterms:modified>
  <cp:revision>1</cp:revision>
  <dc:title>Final Presentation</dc:title>
</cp:coreProperties>
</file>